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73" r:id="rId2"/>
    <p:sldId id="274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29DEA-959B-46A1-AD87-9148AD3ECE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383FC-5333-4A70-9D42-98C48EBED0C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lgg@cs.ntust.edu.tw" TargetMode="Externa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5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42DB4B-2881-4F83-A148-1889F268825E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76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dirty="0" smtClean="0">
                <a:solidFill>
                  <a:schemeClr val="tx1"/>
                </a:solidFill>
              </a:rPr>
              <a:t>系統基模十：</a:t>
            </a:r>
            <a:r>
              <a:rPr lang="zh-TW" altLang="en-US" sz="3200" dirty="0" smtClean="0">
                <a:solidFill>
                  <a:schemeClr val="tx1"/>
                </a:solidFill>
              </a:rPr>
              <a:t>意外的敵人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34950" y="4724400"/>
            <a:ext cx="4832350" cy="1477963"/>
            <a:chOff x="148" y="2894"/>
            <a:chExt cx="3044" cy="1216"/>
          </a:xfrm>
        </p:grpSpPr>
        <p:sp>
          <p:nvSpPr>
            <p:cNvPr id="494689" name="Text Box 4"/>
            <p:cNvSpPr txBox="1">
              <a:spLocks noChangeArrowheads="1"/>
            </p:cNvSpPr>
            <p:nvPr/>
          </p:nvSpPr>
          <p:spPr bwMode="auto">
            <a:xfrm>
              <a:off x="148" y="2894"/>
              <a:ext cx="2300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zh-TW" altLang="en-US" sz="2000">
                  <a:latin typeface="標楷體" pitchFamily="65" charset="-120"/>
                  <a:ea typeface="標楷體" pitchFamily="65" charset="-120"/>
                </a:rPr>
                <a:t>變數行為</a:t>
              </a:r>
              <a:r>
                <a:rPr lang="en-US" altLang="zh-TW" sz="2000">
                  <a:latin typeface="標楷體" pitchFamily="65" charset="-120"/>
                  <a:ea typeface="標楷體" pitchFamily="65" charset="-120"/>
                </a:rPr>
                <a:t>:</a:t>
              </a: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528" y="2928"/>
              <a:ext cx="2664" cy="1182"/>
              <a:chOff x="528" y="2928"/>
              <a:chExt cx="2664" cy="1182"/>
            </a:xfrm>
          </p:grpSpPr>
          <p:sp>
            <p:nvSpPr>
              <p:cNvPr id="494691" name="Text Box 6"/>
              <p:cNvSpPr txBox="1">
                <a:spLocks noChangeArrowheads="1"/>
              </p:cNvSpPr>
              <p:nvPr/>
            </p:nvSpPr>
            <p:spPr bwMode="auto">
              <a:xfrm>
                <a:off x="2280" y="3783"/>
                <a:ext cx="912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762000">
                  <a:spcBef>
                    <a:spcPct val="50000"/>
                  </a:spcBef>
                </a:pPr>
                <a:r>
                  <a:rPr lang="zh-TW" altLang="en-US" sz="2000">
                    <a:latin typeface="標楷體" pitchFamily="65" charset="-120"/>
                    <a:ea typeface="標楷體" pitchFamily="65" charset="-120"/>
                  </a:rPr>
                  <a:t>時間</a:t>
                </a:r>
              </a:p>
            </p:txBody>
          </p:sp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528" y="2928"/>
                <a:ext cx="2592" cy="1127"/>
                <a:chOff x="564" y="2857"/>
                <a:chExt cx="2592" cy="1127"/>
              </a:xfrm>
            </p:grpSpPr>
            <p:sp>
              <p:nvSpPr>
                <p:cNvPr id="494694" name="Line 8"/>
                <p:cNvSpPr>
                  <a:spLocks noChangeShapeType="1"/>
                </p:cNvSpPr>
                <p:nvPr/>
              </p:nvSpPr>
              <p:spPr bwMode="auto">
                <a:xfrm flipH="1" flipV="1">
                  <a:off x="576" y="3168"/>
                  <a:ext cx="0" cy="81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94695" name="Line 9"/>
                <p:cNvSpPr>
                  <a:spLocks noChangeShapeType="1"/>
                </p:cNvSpPr>
                <p:nvPr/>
              </p:nvSpPr>
              <p:spPr bwMode="auto">
                <a:xfrm>
                  <a:off x="564" y="3984"/>
                  <a:ext cx="259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94696" name="Freeform 10"/>
                <p:cNvSpPr>
                  <a:spLocks/>
                </p:cNvSpPr>
                <p:nvPr/>
              </p:nvSpPr>
              <p:spPr bwMode="auto">
                <a:xfrm>
                  <a:off x="564" y="2857"/>
                  <a:ext cx="2496" cy="1046"/>
                </a:xfrm>
                <a:custGeom>
                  <a:avLst/>
                  <a:gdLst>
                    <a:gd name="T0" fmla="*/ 0 w 2496"/>
                    <a:gd name="T1" fmla="*/ 616 h 1248"/>
                    <a:gd name="T2" fmla="*/ 1776 w 2496"/>
                    <a:gd name="T3" fmla="*/ 497 h 1248"/>
                    <a:gd name="T4" fmla="*/ 2496 w 2496"/>
                    <a:gd name="T5" fmla="*/ 0 h 1248"/>
                    <a:gd name="T6" fmla="*/ 0 60000 65536"/>
                    <a:gd name="T7" fmla="*/ 0 60000 65536"/>
                    <a:gd name="T8" fmla="*/ 0 60000 65536"/>
                    <a:gd name="T9" fmla="*/ 0 w 2496"/>
                    <a:gd name="T10" fmla="*/ 0 h 1248"/>
                    <a:gd name="T11" fmla="*/ 2496 w 2496"/>
                    <a:gd name="T12" fmla="*/ 1248 h 124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496" h="1248">
                      <a:moveTo>
                        <a:pt x="0" y="1248"/>
                      </a:moveTo>
                      <a:cubicBezTo>
                        <a:pt x="680" y="1232"/>
                        <a:pt x="1360" y="1216"/>
                        <a:pt x="1776" y="1008"/>
                      </a:cubicBezTo>
                      <a:cubicBezTo>
                        <a:pt x="2192" y="800"/>
                        <a:pt x="2344" y="400"/>
                        <a:pt x="2496" y="0"/>
                      </a:cubicBezTo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sp>
            <p:nvSpPr>
              <p:cNvPr id="494693" name="Text Box 11"/>
              <p:cNvSpPr txBox="1">
                <a:spLocks noChangeArrowheads="1"/>
              </p:cNvSpPr>
              <p:nvPr/>
            </p:nvSpPr>
            <p:spPr bwMode="auto">
              <a:xfrm>
                <a:off x="954" y="3506"/>
                <a:ext cx="1556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762000">
                  <a:spcBef>
                    <a:spcPct val="50000"/>
                  </a:spcBef>
                </a:pPr>
                <a:r>
                  <a:rPr lang="zh-TW" altLang="en-US" sz="2000">
                    <a:latin typeface="標楷體" pitchFamily="65" charset="-120"/>
                    <a:ea typeface="標楷體" pitchFamily="65" charset="-120"/>
                  </a:rPr>
                  <a:t>對策總量</a:t>
                </a:r>
              </a:p>
            </p:txBody>
          </p:sp>
        </p:grpSp>
      </p:grpSp>
      <p:sp>
        <p:nvSpPr>
          <p:cNvPr id="765964" name="Text Box 12"/>
          <p:cNvSpPr txBox="1">
            <a:spLocks noChangeArrowheads="1"/>
          </p:cNvSpPr>
          <p:nvPr/>
        </p:nvSpPr>
        <p:spPr bwMode="auto">
          <a:xfrm>
            <a:off x="5867400" y="1187450"/>
            <a:ext cx="3124200" cy="387798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62000"/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․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描述：</a:t>
            </a:r>
            <a:br>
              <a:rPr lang="zh-TW" altLang="en-US" sz="2000" dirty="0">
                <a:latin typeface="標楷體" pitchFamily="65" charset="-120"/>
                <a:ea typeface="標楷體" pitchFamily="65" charset="-120"/>
              </a:rPr>
            </a:b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　</a:t>
            </a:r>
            <a:r>
              <a:rPr lang="en-US" altLang="zh-TW" sz="2000" dirty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#1  A</a:t>
            </a:r>
            <a:r>
              <a:rPr lang="zh-TW" altLang="en-US" sz="2000" dirty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對策  利</a:t>
            </a:r>
            <a:r>
              <a:rPr lang="en-US" altLang="zh-TW" sz="2000" dirty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A  </a:t>
            </a:r>
            <a:r>
              <a:rPr lang="en-US" altLang="zh-TW" sz="2000" dirty="0" err="1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A</a:t>
            </a:r>
            <a:r>
              <a:rPr lang="zh-TW" altLang="en-US" sz="2000" dirty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成功 </a:t>
            </a:r>
          </a:p>
          <a:p>
            <a:pPr defTabSz="762000"/>
            <a:r>
              <a:rPr lang="zh-TW" altLang="en-US" sz="2000" dirty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         不利</a:t>
            </a:r>
            <a:r>
              <a:rPr lang="en-US" altLang="zh-TW" sz="2000" dirty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B  </a:t>
            </a:r>
            <a:r>
              <a:rPr lang="en-US" altLang="zh-TW" sz="2000" dirty="0" err="1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B</a:t>
            </a:r>
            <a:r>
              <a:rPr lang="zh-TW" altLang="en-US" sz="2000" dirty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不成功  </a:t>
            </a:r>
            <a:r>
              <a:rPr lang="en-US" altLang="zh-TW" sz="2000" dirty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B</a:t>
            </a:r>
          </a:p>
          <a:p>
            <a:pPr defTabSz="762000"/>
            <a:r>
              <a:rPr lang="en-US" altLang="zh-TW" sz="2000" dirty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          </a:t>
            </a:r>
            <a:r>
              <a:rPr lang="zh-TW" altLang="en-US" sz="2000" dirty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對策  不利</a:t>
            </a:r>
            <a:r>
              <a:rPr lang="en-US" altLang="zh-TW" sz="2000" dirty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A  </a:t>
            </a:r>
            <a:r>
              <a:rPr lang="en-US" altLang="zh-TW" sz="2000" dirty="0" err="1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A</a:t>
            </a:r>
            <a:r>
              <a:rPr lang="zh-TW" altLang="en-US" sz="2000" dirty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不成</a:t>
            </a:r>
          </a:p>
          <a:p>
            <a:pPr defTabSz="762000"/>
            <a:r>
              <a:rPr lang="zh-TW" altLang="en-US" sz="2000" dirty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          功 </a:t>
            </a:r>
          </a:p>
          <a:p>
            <a:pPr defTabSz="762000"/>
            <a:r>
              <a:rPr lang="zh-TW" altLang="en-US" sz="2000" dirty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  </a:t>
            </a:r>
            <a:r>
              <a:rPr lang="zh-TW" altLang="en-US" sz="2000" dirty="0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  </a:t>
            </a:r>
            <a:r>
              <a:rPr lang="en-US" altLang="zh-TW" sz="2000" dirty="0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#2 …..  </a:t>
            </a:r>
          </a:p>
          <a:p>
            <a:pPr defTabSz="762000">
              <a:lnSpc>
                <a:spcPct val="50000"/>
              </a:lnSpc>
            </a:pP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  </a:t>
            </a:r>
            <a:r>
              <a:rPr lang="en-US" altLang="zh-TW" sz="2000" dirty="0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.</a:t>
            </a:r>
          </a:p>
          <a:p>
            <a:pPr defTabSz="762000">
              <a:lnSpc>
                <a:spcPct val="50000"/>
              </a:lnSpc>
            </a:pPr>
            <a:r>
              <a:rPr lang="en-US" altLang="zh-TW" sz="2000" dirty="0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  .</a:t>
            </a:r>
          </a:p>
          <a:p>
            <a:pPr defTabSz="762000">
              <a:lnSpc>
                <a:spcPct val="50000"/>
              </a:lnSpc>
            </a:pPr>
            <a:r>
              <a:rPr lang="en-US" altLang="zh-TW" sz="2000" dirty="0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  .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 </a:t>
            </a:r>
          </a:p>
          <a:p>
            <a:pPr defTabSz="762000">
              <a:lnSpc>
                <a:spcPct val="80000"/>
              </a:lnSpc>
            </a:pPr>
            <a:r>
              <a:rPr lang="en-US" altLang="zh-TW" sz="20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    #5 A</a:t>
            </a:r>
            <a:r>
              <a:rPr lang="zh-TW" altLang="en-US" sz="20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多對策  利</a:t>
            </a:r>
            <a:r>
              <a:rPr lang="en-US" altLang="zh-TW" sz="20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A  </a:t>
            </a:r>
            <a:r>
              <a:rPr lang="en-US" altLang="zh-TW" sz="2000" dirty="0" err="1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A</a:t>
            </a:r>
            <a:r>
              <a:rPr lang="zh-TW" altLang="en-US" sz="20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成功 </a:t>
            </a:r>
          </a:p>
          <a:p>
            <a:pPr defTabSz="762000"/>
            <a:r>
              <a:rPr lang="zh-TW" altLang="en-US" sz="20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         不利</a:t>
            </a:r>
            <a:r>
              <a:rPr lang="en-US" altLang="zh-TW" sz="20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B  </a:t>
            </a:r>
            <a:r>
              <a:rPr lang="en-US" altLang="zh-TW" sz="2000" dirty="0" err="1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B</a:t>
            </a:r>
            <a:r>
              <a:rPr lang="zh-TW" altLang="en-US" sz="20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不成功  </a:t>
            </a:r>
            <a:r>
              <a:rPr lang="en-US" altLang="zh-TW" sz="20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B</a:t>
            </a:r>
          </a:p>
          <a:p>
            <a:pPr defTabSz="762000"/>
            <a:r>
              <a:rPr lang="en-US" altLang="zh-TW" sz="20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          </a:t>
            </a:r>
            <a:r>
              <a:rPr lang="zh-TW" altLang="en-US" sz="20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多對策  不利</a:t>
            </a:r>
            <a:r>
              <a:rPr lang="en-US" altLang="zh-TW" sz="20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A  </a:t>
            </a:r>
            <a:r>
              <a:rPr lang="en-US" altLang="zh-TW" sz="2000" dirty="0" err="1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A</a:t>
            </a:r>
            <a:r>
              <a:rPr lang="zh-TW" altLang="en-US" sz="20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不</a:t>
            </a:r>
          </a:p>
          <a:p>
            <a:pPr defTabSz="762000"/>
            <a:r>
              <a:rPr lang="zh-TW" altLang="en-US" sz="20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          </a:t>
            </a:r>
            <a:r>
              <a:rPr lang="zh-TW" altLang="en-US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成功</a:t>
            </a:r>
            <a:r>
              <a:rPr lang="zh-TW" altLang="en-US" sz="200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2000" dirty="0">
                <a:latin typeface="標楷體" pitchFamily="65" charset="-120"/>
                <a:ea typeface="標楷體" pitchFamily="65" charset="-120"/>
              </a:rPr>
            </a:b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　</a:t>
            </a:r>
          </a:p>
        </p:txBody>
      </p: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304800" y="1219200"/>
            <a:ext cx="5410200" cy="3343275"/>
            <a:chOff x="192" y="768"/>
            <a:chExt cx="3408" cy="2106"/>
          </a:xfrm>
        </p:grpSpPr>
        <p:sp>
          <p:nvSpPr>
            <p:cNvPr id="494600" name="Text Box 14"/>
            <p:cNvSpPr txBox="1">
              <a:spLocks noChangeArrowheads="1"/>
            </p:cNvSpPr>
            <p:nvPr/>
          </p:nvSpPr>
          <p:spPr bwMode="auto">
            <a:xfrm>
              <a:off x="256" y="1021"/>
              <a:ext cx="672" cy="250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000">
                  <a:latin typeface="標楷體" pitchFamily="65" charset="-120"/>
                  <a:ea typeface="標楷體" pitchFamily="65" charset="-120"/>
                </a:rPr>
                <a:t>結構：</a:t>
              </a:r>
            </a:p>
          </p:txBody>
        </p:sp>
        <p:sp>
          <p:nvSpPr>
            <p:cNvPr id="494601" name="Text Box 15"/>
            <p:cNvSpPr txBox="1">
              <a:spLocks noChangeArrowheads="1"/>
            </p:cNvSpPr>
            <p:nvPr/>
          </p:nvSpPr>
          <p:spPr bwMode="auto">
            <a:xfrm>
              <a:off x="1526" y="768"/>
              <a:ext cx="720" cy="2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zh-TW" altLang="en-US" sz="2000">
                  <a:latin typeface="標楷體" pitchFamily="65" charset="-120"/>
                  <a:ea typeface="標楷體" pitchFamily="65" charset="-120"/>
                </a:rPr>
                <a:t>Ａ利Ｂ</a:t>
              </a:r>
            </a:p>
          </p:txBody>
        </p:sp>
        <p:sp>
          <p:nvSpPr>
            <p:cNvPr id="494602" name="Line 16"/>
            <p:cNvSpPr>
              <a:spLocks noChangeShapeType="1"/>
            </p:cNvSpPr>
            <p:nvPr/>
          </p:nvSpPr>
          <p:spPr bwMode="auto">
            <a:xfrm rot="3216483">
              <a:off x="487" y="2052"/>
              <a:ext cx="1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cxnSp>
          <p:nvCxnSpPr>
            <p:cNvPr id="494603" name="AutoShape 17"/>
            <p:cNvCxnSpPr>
              <a:cxnSpLocks noChangeShapeType="1"/>
              <a:stCxn id="494682" idx="3"/>
              <a:endCxn id="494680" idx="3"/>
            </p:cNvCxnSpPr>
            <p:nvPr/>
          </p:nvCxnSpPr>
          <p:spPr bwMode="auto">
            <a:xfrm>
              <a:off x="3080" y="1475"/>
              <a:ext cx="1" cy="879"/>
            </a:xfrm>
            <a:prstGeom prst="curvedConnector3">
              <a:avLst>
                <a:gd name="adj1" fmla="val 14400005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494604" name="AutoShape 18"/>
            <p:cNvCxnSpPr>
              <a:cxnSpLocks noChangeShapeType="1"/>
              <a:stCxn id="494617" idx="0"/>
              <a:endCxn id="494680" idx="1"/>
            </p:cNvCxnSpPr>
            <p:nvPr/>
          </p:nvCxnSpPr>
          <p:spPr bwMode="auto">
            <a:xfrm flipH="1">
              <a:off x="2348" y="1595"/>
              <a:ext cx="10" cy="759"/>
            </a:xfrm>
            <a:prstGeom prst="curvedConnector3">
              <a:avLst>
                <a:gd name="adj1" fmla="val 17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94605" name="AutoShape 19"/>
            <p:cNvCxnSpPr>
              <a:cxnSpLocks noChangeShapeType="1"/>
              <a:stCxn id="494679" idx="1"/>
              <a:endCxn id="494681" idx="1"/>
            </p:cNvCxnSpPr>
            <p:nvPr/>
          </p:nvCxnSpPr>
          <p:spPr bwMode="auto">
            <a:xfrm rot="10800000" flipH="1">
              <a:off x="644" y="1471"/>
              <a:ext cx="1" cy="883"/>
            </a:xfrm>
            <a:prstGeom prst="curvedConnector3">
              <a:avLst>
                <a:gd name="adj1" fmla="val -14400005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494606" name="AutoShape 20"/>
            <p:cNvCxnSpPr>
              <a:cxnSpLocks noChangeShapeType="1"/>
            </p:cNvCxnSpPr>
            <p:nvPr/>
          </p:nvCxnSpPr>
          <p:spPr bwMode="auto">
            <a:xfrm flipH="1">
              <a:off x="1104" y="1335"/>
              <a:ext cx="12" cy="1014"/>
            </a:xfrm>
            <a:prstGeom prst="curvedConnector3">
              <a:avLst>
                <a:gd name="adj1" fmla="val -3858333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494607" name="Line 21"/>
            <p:cNvSpPr>
              <a:spLocks noChangeShapeType="1"/>
            </p:cNvSpPr>
            <p:nvPr/>
          </p:nvSpPr>
          <p:spPr bwMode="auto">
            <a:xfrm flipV="1">
              <a:off x="1392" y="1456"/>
              <a:ext cx="96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cxnSp>
          <p:nvCxnSpPr>
            <p:cNvPr id="494608" name="AutoShape 22"/>
            <p:cNvCxnSpPr>
              <a:cxnSpLocks noChangeShapeType="1"/>
              <a:stCxn id="494680" idx="1"/>
              <a:endCxn id="494679" idx="3"/>
            </p:cNvCxnSpPr>
            <p:nvPr/>
          </p:nvCxnSpPr>
          <p:spPr bwMode="auto">
            <a:xfrm rot="10800000">
              <a:off x="1364" y="2354"/>
              <a:ext cx="984" cy="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494609" name="Line 23"/>
            <p:cNvSpPr>
              <a:spLocks noChangeShapeType="1"/>
            </p:cNvSpPr>
            <p:nvPr/>
          </p:nvSpPr>
          <p:spPr bwMode="auto">
            <a:xfrm rot="753809">
              <a:off x="3227" y="1731"/>
              <a:ext cx="1" cy="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6" name="Group 24"/>
            <p:cNvGrpSpPr>
              <a:grpSpLocks/>
            </p:cNvGrpSpPr>
            <p:nvPr/>
          </p:nvGrpSpPr>
          <p:grpSpPr bwMode="auto">
            <a:xfrm>
              <a:off x="196" y="1789"/>
              <a:ext cx="3402" cy="258"/>
              <a:chOff x="196" y="1445"/>
              <a:chExt cx="3402" cy="305"/>
            </a:xfrm>
          </p:grpSpPr>
          <p:sp>
            <p:nvSpPr>
              <p:cNvPr id="494687" name="Text Box 25"/>
              <p:cNvSpPr txBox="1">
                <a:spLocks noChangeArrowheads="1"/>
              </p:cNvSpPr>
              <p:nvPr/>
            </p:nvSpPr>
            <p:spPr bwMode="auto">
              <a:xfrm>
                <a:off x="2880" y="1445"/>
                <a:ext cx="718" cy="305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762000">
                  <a:spcBef>
                    <a:spcPct val="50000"/>
                  </a:spcBef>
                </a:pPr>
                <a:r>
                  <a:rPr lang="zh-TW" altLang="en-US" sz="2000">
                    <a:latin typeface="標楷體" pitchFamily="65" charset="-120"/>
                    <a:ea typeface="標楷體" pitchFamily="65" charset="-120"/>
                  </a:rPr>
                  <a:t>Ｂ成功</a:t>
                </a:r>
              </a:p>
            </p:txBody>
          </p:sp>
          <p:sp>
            <p:nvSpPr>
              <p:cNvPr id="494688" name="Text Box 26"/>
              <p:cNvSpPr txBox="1">
                <a:spLocks noChangeArrowheads="1"/>
              </p:cNvSpPr>
              <p:nvPr/>
            </p:nvSpPr>
            <p:spPr bwMode="auto">
              <a:xfrm>
                <a:off x="196" y="1445"/>
                <a:ext cx="716" cy="305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defTabSz="762000"/>
                <a:r>
                  <a:rPr lang="zh-TW" altLang="en-US" sz="2000">
                    <a:latin typeface="標楷體" pitchFamily="65" charset="-120"/>
                    <a:ea typeface="標楷體" pitchFamily="65" charset="-120"/>
                  </a:rPr>
                  <a:t>Ａ成功</a:t>
                </a:r>
              </a:p>
            </p:txBody>
          </p:sp>
        </p:grpSp>
        <p:grpSp>
          <p:nvGrpSpPr>
            <p:cNvPr id="7" name="Group 27"/>
            <p:cNvGrpSpPr>
              <a:grpSpLocks/>
            </p:cNvGrpSpPr>
            <p:nvPr/>
          </p:nvGrpSpPr>
          <p:grpSpPr bwMode="auto">
            <a:xfrm>
              <a:off x="1408" y="1867"/>
              <a:ext cx="144" cy="118"/>
              <a:chOff x="1324" y="1633"/>
              <a:chExt cx="144" cy="140"/>
            </a:xfrm>
          </p:grpSpPr>
          <p:sp>
            <p:nvSpPr>
              <p:cNvPr id="494685" name="Oval 28"/>
              <p:cNvSpPr>
                <a:spLocks noChangeArrowheads="1"/>
              </p:cNvSpPr>
              <p:nvPr/>
            </p:nvSpPr>
            <p:spPr bwMode="auto">
              <a:xfrm>
                <a:off x="1324" y="1633"/>
                <a:ext cx="144" cy="14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4686" name="Line 29"/>
              <p:cNvSpPr>
                <a:spLocks noChangeShapeType="1"/>
              </p:cNvSpPr>
              <p:nvPr/>
            </p:nvSpPr>
            <p:spPr bwMode="auto">
              <a:xfrm rot="-5400000">
                <a:off x="1396" y="1631"/>
                <a:ext cx="0" cy="14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8" name="Group 30"/>
            <p:cNvGrpSpPr>
              <a:grpSpLocks/>
            </p:cNvGrpSpPr>
            <p:nvPr/>
          </p:nvGrpSpPr>
          <p:grpSpPr bwMode="auto">
            <a:xfrm>
              <a:off x="2064" y="1872"/>
              <a:ext cx="144" cy="118"/>
              <a:chOff x="2044" y="1633"/>
              <a:chExt cx="144" cy="140"/>
            </a:xfrm>
          </p:grpSpPr>
          <p:sp>
            <p:nvSpPr>
              <p:cNvPr id="494683" name="Oval 31"/>
              <p:cNvSpPr>
                <a:spLocks noChangeArrowheads="1"/>
              </p:cNvSpPr>
              <p:nvPr/>
            </p:nvSpPr>
            <p:spPr bwMode="auto">
              <a:xfrm>
                <a:off x="2044" y="1633"/>
                <a:ext cx="144" cy="14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4684" name="Line 32"/>
              <p:cNvSpPr>
                <a:spLocks noChangeShapeType="1"/>
              </p:cNvSpPr>
              <p:nvPr/>
            </p:nvSpPr>
            <p:spPr bwMode="auto">
              <a:xfrm rot="-5400000">
                <a:off x="2116" y="1631"/>
                <a:ext cx="0" cy="14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9" name="Group 33"/>
            <p:cNvGrpSpPr>
              <a:grpSpLocks/>
            </p:cNvGrpSpPr>
            <p:nvPr/>
          </p:nvGrpSpPr>
          <p:grpSpPr bwMode="auto">
            <a:xfrm>
              <a:off x="644" y="1347"/>
              <a:ext cx="2436" cy="249"/>
              <a:chOff x="644" y="1070"/>
              <a:chExt cx="2436" cy="296"/>
            </a:xfrm>
          </p:grpSpPr>
          <p:sp>
            <p:nvSpPr>
              <p:cNvPr id="494681" name="Text Box 34"/>
              <p:cNvSpPr txBox="1">
                <a:spLocks noChangeArrowheads="1"/>
              </p:cNvSpPr>
              <p:nvPr/>
            </p:nvSpPr>
            <p:spPr bwMode="auto">
              <a:xfrm>
                <a:off x="644" y="1070"/>
                <a:ext cx="762" cy="29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zh-TW" altLang="en-US" sz="2000">
                    <a:latin typeface="標楷體" pitchFamily="65" charset="-120"/>
                    <a:ea typeface="標楷體" pitchFamily="65" charset="-120"/>
                  </a:rPr>
                  <a:t>Ａ對策</a:t>
                </a:r>
              </a:p>
            </p:txBody>
          </p:sp>
          <p:sp>
            <p:nvSpPr>
              <p:cNvPr id="494682" name="Text Box 35"/>
              <p:cNvSpPr txBox="1">
                <a:spLocks noChangeArrowheads="1"/>
              </p:cNvSpPr>
              <p:nvPr/>
            </p:nvSpPr>
            <p:spPr bwMode="auto">
              <a:xfrm>
                <a:off x="2360" y="1078"/>
                <a:ext cx="720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zh-TW" altLang="en-US" sz="2000">
                    <a:latin typeface="標楷體" pitchFamily="65" charset="-120"/>
                    <a:ea typeface="標楷體" pitchFamily="65" charset="-120"/>
                  </a:rPr>
                  <a:t>不利Ｂ</a:t>
                </a:r>
              </a:p>
            </p:txBody>
          </p:sp>
        </p:grpSp>
        <p:grpSp>
          <p:nvGrpSpPr>
            <p:cNvPr id="10" name="Group 36"/>
            <p:cNvGrpSpPr>
              <a:grpSpLocks/>
            </p:cNvGrpSpPr>
            <p:nvPr/>
          </p:nvGrpSpPr>
          <p:grpSpPr bwMode="auto">
            <a:xfrm>
              <a:off x="644" y="2246"/>
              <a:ext cx="2436" cy="258"/>
              <a:chOff x="644" y="2176"/>
              <a:chExt cx="2436" cy="306"/>
            </a:xfrm>
          </p:grpSpPr>
          <p:sp>
            <p:nvSpPr>
              <p:cNvPr id="494679" name="Text Box 37"/>
              <p:cNvSpPr txBox="1">
                <a:spLocks noChangeArrowheads="1"/>
              </p:cNvSpPr>
              <p:nvPr/>
            </p:nvSpPr>
            <p:spPr bwMode="auto">
              <a:xfrm>
                <a:off x="644" y="2176"/>
                <a:ext cx="720" cy="30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defTabSz="762000"/>
                <a:r>
                  <a:rPr lang="zh-TW" altLang="en-US" sz="2000">
                    <a:latin typeface="標楷體" pitchFamily="65" charset="-120"/>
                    <a:ea typeface="標楷體" pitchFamily="65" charset="-120"/>
                  </a:rPr>
                  <a:t>不利Ａ</a:t>
                </a:r>
              </a:p>
            </p:txBody>
          </p:sp>
          <p:sp>
            <p:nvSpPr>
              <p:cNvPr id="494680" name="Text Box 38"/>
              <p:cNvSpPr txBox="1">
                <a:spLocks noChangeArrowheads="1"/>
              </p:cNvSpPr>
              <p:nvPr/>
            </p:nvSpPr>
            <p:spPr bwMode="auto">
              <a:xfrm>
                <a:off x="2348" y="2176"/>
                <a:ext cx="732" cy="30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762000">
                  <a:spcBef>
                    <a:spcPct val="50000"/>
                  </a:spcBef>
                </a:pPr>
                <a:r>
                  <a:rPr lang="zh-TW" altLang="en-US" sz="2000">
                    <a:latin typeface="標楷體" pitchFamily="65" charset="-120"/>
                    <a:ea typeface="標楷體" pitchFamily="65" charset="-120"/>
                  </a:rPr>
                  <a:t>Ｂ對策</a:t>
                </a:r>
              </a:p>
            </p:txBody>
          </p:sp>
        </p:grpSp>
        <p:grpSp>
          <p:nvGrpSpPr>
            <p:cNvPr id="11" name="Group 39"/>
            <p:cNvGrpSpPr>
              <a:grpSpLocks/>
            </p:cNvGrpSpPr>
            <p:nvPr/>
          </p:nvGrpSpPr>
          <p:grpSpPr bwMode="auto">
            <a:xfrm>
              <a:off x="3456" y="2246"/>
              <a:ext cx="144" cy="121"/>
              <a:chOff x="3000" y="2096"/>
              <a:chExt cx="144" cy="144"/>
            </a:xfrm>
          </p:grpSpPr>
          <p:sp>
            <p:nvSpPr>
              <p:cNvPr id="494676" name="Oval 40"/>
              <p:cNvSpPr>
                <a:spLocks noChangeArrowheads="1"/>
              </p:cNvSpPr>
              <p:nvPr/>
            </p:nvSpPr>
            <p:spPr bwMode="auto">
              <a:xfrm>
                <a:off x="3000" y="2096"/>
                <a:ext cx="144" cy="144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4677" name="Line 41"/>
              <p:cNvSpPr>
                <a:spLocks noChangeShapeType="1"/>
              </p:cNvSpPr>
              <p:nvPr/>
            </p:nvSpPr>
            <p:spPr bwMode="auto">
              <a:xfrm>
                <a:off x="3072" y="2096"/>
                <a:ext cx="0" cy="14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4678" name="Line 42"/>
              <p:cNvSpPr>
                <a:spLocks noChangeShapeType="1"/>
              </p:cNvSpPr>
              <p:nvPr/>
            </p:nvSpPr>
            <p:spPr bwMode="auto">
              <a:xfrm rot="-5400000">
                <a:off x="3072" y="2096"/>
                <a:ext cx="0" cy="14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494616" name="Line 43"/>
            <p:cNvSpPr>
              <a:spLocks noChangeShapeType="1"/>
            </p:cNvSpPr>
            <p:nvPr/>
          </p:nvSpPr>
          <p:spPr bwMode="auto">
            <a:xfrm rot="3216483">
              <a:off x="1397" y="2186"/>
              <a:ext cx="1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4617" name="Line 44"/>
            <p:cNvSpPr>
              <a:spLocks noChangeShapeType="1"/>
            </p:cNvSpPr>
            <p:nvPr/>
          </p:nvSpPr>
          <p:spPr bwMode="auto">
            <a:xfrm rot="6680972">
              <a:off x="2301" y="1533"/>
              <a:ext cx="3" cy="9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12" name="Group 45"/>
            <p:cNvGrpSpPr>
              <a:grpSpLocks/>
            </p:cNvGrpSpPr>
            <p:nvPr/>
          </p:nvGrpSpPr>
          <p:grpSpPr bwMode="auto">
            <a:xfrm>
              <a:off x="576" y="1632"/>
              <a:ext cx="144" cy="118"/>
              <a:chOff x="2044" y="1633"/>
              <a:chExt cx="144" cy="140"/>
            </a:xfrm>
          </p:grpSpPr>
          <p:sp>
            <p:nvSpPr>
              <p:cNvPr id="494674" name="Oval 46"/>
              <p:cNvSpPr>
                <a:spLocks noChangeArrowheads="1"/>
              </p:cNvSpPr>
              <p:nvPr/>
            </p:nvSpPr>
            <p:spPr bwMode="auto">
              <a:xfrm>
                <a:off x="2044" y="1633"/>
                <a:ext cx="144" cy="14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4675" name="Line 47"/>
              <p:cNvSpPr>
                <a:spLocks noChangeShapeType="1"/>
              </p:cNvSpPr>
              <p:nvPr/>
            </p:nvSpPr>
            <p:spPr bwMode="auto">
              <a:xfrm rot="-5400000">
                <a:off x="2116" y="1631"/>
                <a:ext cx="0" cy="14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13" name="Group 48"/>
            <p:cNvGrpSpPr>
              <a:grpSpLocks/>
            </p:cNvGrpSpPr>
            <p:nvPr/>
          </p:nvGrpSpPr>
          <p:grpSpPr bwMode="auto">
            <a:xfrm>
              <a:off x="576" y="2160"/>
              <a:ext cx="144" cy="118"/>
              <a:chOff x="2044" y="1633"/>
              <a:chExt cx="144" cy="140"/>
            </a:xfrm>
          </p:grpSpPr>
          <p:sp>
            <p:nvSpPr>
              <p:cNvPr id="494672" name="Oval 49"/>
              <p:cNvSpPr>
                <a:spLocks noChangeArrowheads="1"/>
              </p:cNvSpPr>
              <p:nvPr/>
            </p:nvSpPr>
            <p:spPr bwMode="auto">
              <a:xfrm>
                <a:off x="2044" y="1633"/>
                <a:ext cx="144" cy="14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4673" name="Line 50"/>
              <p:cNvSpPr>
                <a:spLocks noChangeShapeType="1"/>
              </p:cNvSpPr>
              <p:nvPr/>
            </p:nvSpPr>
            <p:spPr bwMode="auto">
              <a:xfrm rot="-5400000">
                <a:off x="2116" y="1631"/>
                <a:ext cx="0" cy="14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14" name="Group 51"/>
            <p:cNvGrpSpPr>
              <a:grpSpLocks/>
            </p:cNvGrpSpPr>
            <p:nvPr/>
          </p:nvGrpSpPr>
          <p:grpSpPr bwMode="auto">
            <a:xfrm>
              <a:off x="2976" y="1584"/>
              <a:ext cx="144" cy="118"/>
              <a:chOff x="2044" y="1633"/>
              <a:chExt cx="144" cy="140"/>
            </a:xfrm>
          </p:grpSpPr>
          <p:sp>
            <p:nvSpPr>
              <p:cNvPr id="494670" name="Oval 52"/>
              <p:cNvSpPr>
                <a:spLocks noChangeArrowheads="1"/>
              </p:cNvSpPr>
              <p:nvPr/>
            </p:nvSpPr>
            <p:spPr bwMode="auto">
              <a:xfrm>
                <a:off x="2044" y="1633"/>
                <a:ext cx="144" cy="14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4671" name="Line 53"/>
              <p:cNvSpPr>
                <a:spLocks noChangeShapeType="1"/>
              </p:cNvSpPr>
              <p:nvPr/>
            </p:nvSpPr>
            <p:spPr bwMode="auto">
              <a:xfrm rot="-5400000">
                <a:off x="2116" y="1631"/>
                <a:ext cx="0" cy="14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15" name="Group 54"/>
            <p:cNvGrpSpPr>
              <a:grpSpLocks/>
            </p:cNvGrpSpPr>
            <p:nvPr/>
          </p:nvGrpSpPr>
          <p:grpSpPr bwMode="auto">
            <a:xfrm>
              <a:off x="2976" y="2064"/>
              <a:ext cx="144" cy="118"/>
              <a:chOff x="2044" y="1633"/>
              <a:chExt cx="144" cy="140"/>
            </a:xfrm>
          </p:grpSpPr>
          <p:sp>
            <p:nvSpPr>
              <p:cNvPr id="494668" name="Oval 55"/>
              <p:cNvSpPr>
                <a:spLocks noChangeArrowheads="1"/>
              </p:cNvSpPr>
              <p:nvPr/>
            </p:nvSpPr>
            <p:spPr bwMode="auto">
              <a:xfrm>
                <a:off x="2044" y="1633"/>
                <a:ext cx="144" cy="14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4669" name="Line 56"/>
              <p:cNvSpPr>
                <a:spLocks noChangeShapeType="1"/>
              </p:cNvSpPr>
              <p:nvPr/>
            </p:nvSpPr>
            <p:spPr bwMode="auto">
              <a:xfrm rot="-5400000">
                <a:off x="2116" y="1631"/>
                <a:ext cx="0" cy="14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494622" name="Text Box 57"/>
            <p:cNvSpPr txBox="1">
              <a:spLocks noChangeArrowheads="1"/>
            </p:cNvSpPr>
            <p:nvPr/>
          </p:nvSpPr>
          <p:spPr bwMode="auto">
            <a:xfrm>
              <a:off x="1440" y="1132"/>
              <a:ext cx="864" cy="25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spcBef>
                  <a:spcPct val="50000"/>
                </a:spcBef>
              </a:pPr>
              <a:endParaRPr lang="zh-TW" altLang="zh-TW" sz="200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494623" name="Text Box 58"/>
            <p:cNvSpPr txBox="1">
              <a:spLocks noChangeArrowheads="1"/>
            </p:cNvSpPr>
            <p:nvPr/>
          </p:nvSpPr>
          <p:spPr bwMode="auto">
            <a:xfrm>
              <a:off x="1526" y="2618"/>
              <a:ext cx="720" cy="2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zh-TW" altLang="en-US" sz="2000">
                  <a:latin typeface="標楷體" pitchFamily="65" charset="-120"/>
                  <a:ea typeface="標楷體" pitchFamily="65" charset="-120"/>
                </a:rPr>
                <a:t>Ｂ利Ａ</a:t>
              </a:r>
            </a:p>
          </p:txBody>
        </p:sp>
        <p:cxnSp>
          <p:nvCxnSpPr>
            <p:cNvPr id="494624" name="AutoShape 59"/>
            <p:cNvCxnSpPr>
              <a:cxnSpLocks noChangeShapeType="1"/>
              <a:stCxn id="494688" idx="1"/>
              <a:endCxn id="494601" idx="1"/>
            </p:cNvCxnSpPr>
            <p:nvPr/>
          </p:nvCxnSpPr>
          <p:spPr bwMode="auto">
            <a:xfrm rot="10800000" flipH="1">
              <a:off x="196" y="876"/>
              <a:ext cx="1330" cy="1021"/>
            </a:xfrm>
            <a:prstGeom prst="curvedConnector3">
              <a:avLst>
                <a:gd name="adj1" fmla="val -10829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494625" name="AutoShape 60"/>
            <p:cNvCxnSpPr>
              <a:cxnSpLocks noChangeShapeType="1"/>
              <a:stCxn id="494601" idx="3"/>
              <a:endCxn id="494687" idx="3"/>
            </p:cNvCxnSpPr>
            <p:nvPr/>
          </p:nvCxnSpPr>
          <p:spPr bwMode="auto">
            <a:xfrm>
              <a:off x="2246" y="876"/>
              <a:ext cx="1352" cy="1021"/>
            </a:xfrm>
            <a:prstGeom prst="curvedConnector3">
              <a:avLst>
                <a:gd name="adj1" fmla="val 110653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494626" name="AutoShape 61"/>
            <p:cNvCxnSpPr>
              <a:cxnSpLocks noChangeShapeType="1"/>
              <a:stCxn id="494687" idx="3"/>
              <a:endCxn id="494623" idx="3"/>
            </p:cNvCxnSpPr>
            <p:nvPr/>
          </p:nvCxnSpPr>
          <p:spPr bwMode="auto">
            <a:xfrm flipH="1">
              <a:off x="2246" y="1897"/>
              <a:ext cx="1352" cy="829"/>
            </a:xfrm>
            <a:prstGeom prst="curvedConnector3">
              <a:avLst>
                <a:gd name="adj1" fmla="val -10653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494627" name="AutoShape 62"/>
            <p:cNvCxnSpPr>
              <a:cxnSpLocks noChangeShapeType="1"/>
              <a:stCxn id="494623" idx="1"/>
              <a:endCxn id="494688" idx="1"/>
            </p:cNvCxnSpPr>
            <p:nvPr/>
          </p:nvCxnSpPr>
          <p:spPr bwMode="auto">
            <a:xfrm rot="10800000">
              <a:off x="196" y="1897"/>
              <a:ext cx="1330" cy="829"/>
            </a:xfrm>
            <a:prstGeom prst="curvedConnector3">
              <a:avLst>
                <a:gd name="adj1" fmla="val 110829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grpSp>
          <p:nvGrpSpPr>
            <p:cNvPr id="16" name="Group 63"/>
            <p:cNvGrpSpPr>
              <a:grpSpLocks/>
            </p:cNvGrpSpPr>
            <p:nvPr/>
          </p:nvGrpSpPr>
          <p:grpSpPr bwMode="auto">
            <a:xfrm>
              <a:off x="192" y="1462"/>
              <a:ext cx="3408" cy="122"/>
              <a:chOff x="192" y="1207"/>
              <a:chExt cx="3408" cy="144"/>
            </a:xfrm>
          </p:grpSpPr>
          <p:grpSp>
            <p:nvGrpSpPr>
              <p:cNvPr id="17" name="Group 64"/>
              <p:cNvGrpSpPr>
                <a:grpSpLocks/>
              </p:cNvGrpSpPr>
              <p:nvPr/>
            </p:nvGrpSpPr>
            <p:grpSpPr bwMode="auto">
              <a:xfrm>
                <a:off x="1769" y="1207"/>
                <a:ext cx="144" cy="144"/>
                <a:chOff x="1676" y="1036"/>
                <a:chExt cx="144" cy="144"/>
              </a:xfrm>
            </p:grpSpPr>
            <p:sp>
              <p:nvSpPr>
                <p:cNvPr id="494665" name="Oval 65"/>
                <p:cNvSpPr>
                  <a:spLocks noChangeArrowheads="1"/>
                </p:cNvSpPr>
                <p:nvPr/>
              </p:nvSpPr>
              <p:spPr bwMode="auto">
                <a:xfrm>
                  <a:off x="1676" y="1036"/>
                  <a:ext cx="144" cy="144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94666" name="Line 66"/>
                <p:cNvSpPr>
                  <a:spLocks noChangeShapeType="1"/>
                </p:cNvSpPr>
                <p:nvPr/>
              </p:nvSpPr>
              <p:spPr bwMode="auto">
                <a:xfrm>
                  <a:off x="1748" y="1036"/>
                  <a:ext cx="0" cy="144"/>
                </a:xfrm>
                <a:prstGeom prst="line">
                  <a:avLst/>
                </a:prstGeom>
                <a:noFill/>
                <a:ln w="38100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94667" name="Line 67"/>
                <p:cNvSpPr>
                  <a:spLocks noChangeShapeType="1"/>
                </p:cNvSpPr>
                <p:nvPr/>
              </p:nvSpPr>
              <p:spPr bwMode="auto">
                <a:xfrm rot="-5400000">
                  <a:off x="1748" y="1036"/>
                  <a:ext cx="0" cy="144"/>
                </a:xfrm>
                <a:prstGeom prst="line">
                  <a:avLst/>
                </a:prstGeom>
                <a:noFill/>
                <a:ln w="38100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8" name="Group 68"/>
              <p:cNvGrpSpPr>
                <a:grpSpLocks/>
              </p:cNvGrpSpPr>
              <p:nvPr/>
            </p:nvGrpSpPr>
            <p:grpSpPr bwMode="auto">
              <a:xfrm>
                <a:off x="192" y="1207"/>
                <a:ext cx="144" cy="144"/>
                <a:chOff x="3000" y="1160"/>
                <a:chExt cx="144" cy="144"/>
              </a:xfrm>
            </p:grpSpPr>
            <p:sp>
              <p:nvSpPr>
                <p:cNvPr id="494662" name="Oval 69"/>
                <p:cNvSpPr>
                  <a:spLocks noChangeArrowheads="1"/>
                </p:cNvSpPr>
                <p:nvPr/>
              </p:nvSpPr>
              <p:spPr bwMode="auto">
                <a:xfrm>
                  <a:off x="3000" y="1160"/>
                  <a:ext cx="144" cy="144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94663" name="Line 70"/>
                <p:cNvSpPr>
                  <a:spLocks noChangeShapeType="1"/>
                </p:cNvSpPr>
                <p:nvPr/>
              </p:nvSpPr>
              <p:spPr bwMode="auto">
                <a:xfrm>
                  <a:off x="3072" y="1160"/>
                  <a:ext cx="0" cy="144"/>
                </a:xfrm>
                <a:prstGeom prst="line">
                  <a:avLst/>
                </a:prstGeom>
                <a:noFill/>
                <a:ln w="38100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94664" name="Line 71"/>
                <p:cNvSpPr>
                  <a:spLocks noChangeShapeType="1"/>
                </p:cNvSpPr>
                <p:nvPr/>
              </p:nvSpPr>
              <p:spPr bwMode="auto">
                <a:xfrm rot="-5400000">
                  <a:off x="3072" y="1160"/>
                  <a:ext cx="0" cy="144"/>
                </a:xfrm>
                <a:prstGeom prst="line">
                  <a:avLst/>
                </a:prstGeom>
                <a:noFill/>
                <a:ln w="38100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9" name="Group 72"/>
              <p:cNvGrpSpPr>
                <a:grpSpLocks/>
              </p:cNvGrpSpPr>
              <p:nvPr/>
            </p:nvGrpSpPr>
            <p:grpSpPr bwMode="auto">
              <a:xfrm>
                <a:off x="3456" y="1207"/>
                <a:ext cx="144" cy="144"/>
                <a:chOff x="3000" y="1160"/>
                <a:chExt cx="144" cy="144"/>
              </a:xfrm>
            </p:grpSpPr>
            <p:sp>
              <p:nvSpPr>
                <p:cNvPr id="494659" name="Oval 73"/>
                <p:cNvSpPr>
                  <a:spLocks noChangeArrowheads="1"/>
                </p:cNvSpPr>
                <p:nvPr/>
              </p:nvSpPr>
              <p:spPr bwMode="auto">
                <a:xfrm>
                  <a:off x="3000" y="1160"/>
                  <a:ext cx="144" cy="144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94660" name="Line 74"/>
                <p:cNvSpPr>
                  <a:spLocks noChangeShapeType="1"/>
                </p:cNvSpPr>
                <p:nvPr/>
              </p:nvSpPr>
              <p:spPr bwMode="auto">
                <a:xfrm>
                  <a:off x="3072" y="1160"/>
                  <a:ext cx="0" cy="144"/>
                </a:xfrm>
                <a:prstGeom prst="line">
                  <a:avLst/>
                </a:prstGeom>
                <a:noFill/>
                <a:ln w="38100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94661" name="Line 75"/>
                <p:cNvSpPr>
                  <a:spLocks noChangeShapeType="1"/>
                </p:cNvSpPr>
                <p:nvPr/>
              </p:nvSpPr>
              <p:spPr bwMode="auto">
                <a:xfrm rot="-5400000">
                  <a:off x="3072" y="1160"/>
                  <a:ext cx="0" cy="144"/>
                </a:xfrm>
                <a:prstGeom prst="line">
                  <a:avLst/>
                </a:prstGeom>
                <a:noFill/>
                <a:ln w="38100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</p:grpSp>
        <p:grpSp>
          <p:nvGrpSpPr>
            <p:cNvPr id="20" name="Group 76"/>
            <p:cNvGrpSpPr>
              <a:grpSpLocks/>
            </p:cNvGrpSpPr>
            <p:nvPr/>
          </p:nvGrpSpPr>
          <p:grpSpPr bwMode="auto">
            <a:xfrm>
              <a:off x="192" y="2239"/>
              <a:ext cx="3408" cy="121"/>
              <a:chOff x="192" y="2128"/>
              <a:chExt cx="3408" cy="144"/>
            </a:xfrm>
          </p:grpSpPr>
          <p:grpSp>
            <p:nvGrpSpPr>
              <p:cNvPr id="21" name="Group 77"/>
              <p:cNvGrpSpPr>
                <a:grpSpLocks/>
              </p:cNvGrpSpPr>
              <p:nvPr/>
            </p:nvGrpSpPr>
            <p:grpSpPr bwMode="auto">
              <a:xfrm>
                <a:off x="1769" y="2128"/>
                <a:ext cx="144" cy="144"/>
                <a:chOff x="1676" y="2216"/>
                <a:chExt cx="144" cy="144"/>
              </a:xfrm>
            </p:grpSpPr>
            <p:sp>
              <p:nvSpPr>
                <p:cNvPr id="494653" name="Oval 78"/>
                <p:cNvSpPr>
                  <a:spLocks noChangeArrowheads="1"/>
                </p:cNvSpPr>
                <p:nvPr/>
              </p:nvSpPr>
              <p:spPr bwMode="auto">
                <a:xfrm>
                  <a:off x="1676" y="2216"/>
                  <a:ext cx="144" cy="144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94654" name="Line 79"/>
                <p:cNvSpPr>
                  <a:spLocks noChangeShapeType="1"/>
                </p:cNvSpPr>
                <p:nvPr/>
              </p:nvSpPr>
              <p:spPr bwMode="auto">
                <a:xfrm>
                  <a:off x="1748" y="2216"/>
                  <a:ext cx="0" cy="144"/>
                </a:xfrm>
                <a:prstGeom prst="line">
                  <a:avLst/>
                </a:prstGeom>
                <a:noFill/>
                <a:ln w="38100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94655" name="Line 80"/>
                <p:cNvSpPr>
                  <a:spLocks noChangeShapeType="1"/>
                </p:cNvSpPr>
                <p:nvPr/>
              </p:nvSpPr>
              <p:spPr bwMode="auto">
                <a:xfrm rot="-5400000">
                  <a:off x="1748" y="2216"/>
                  <a:ext cx="0" cy="144"/>
                </a:xfrm>
                <a:prstGeom prst="line">
                  <a:avLst/>
                </a:prstGeom>
                <a:noFill/>
                <a:ln w="38100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2" name="Group 81"/>
              <p:cNvGrpSpPr>
                <a:grpSpLocks/>
              </p:cNvGrpSpPr>
              <p:nvPr/>
            </p:nvGrpSpPr>
            <p:grpSpPr bwMode="auto">
              <a:xfrm>
                <a:off x="3456" y="2128"/>
                <a:ext cx="144" cy="144"/>
                <a:chOff x="3000" y="1160"/>
                <a:chExt cx="144" cy="144"/>
              </a:xfrm>
            </p:grpSpPr>
            <p:sp>
              <p:nvSpPr>
                <p:cNvPr id="494650" name="Oval 82"/>
                <p:cNvSpPr>
                  <a:spLocks noChangeArrowheads="1"/>
                </p:cNvSpPr>
                <p:nvPr/>
              </p:nvSpPr>
              <p:spPr bwMode="auto">
                <a:xfrm>
                  <a:off x="3000" y="1160"/>
                  <a:ext cx="144" cy="144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94651" name="Line 83"/>
                <p:cNvSpPr>
                  <a:spLocks noChangeShapeType="1"/>
                </p:cNvSpPr>
                <p:nvPr/>
              </p:nvSpPr>
              <p:spPr bwMode="auto">
                <a:xfrm>
                  <a:off x="3072" y="1160"/>
                  <a:ext cx="0" cy="144"/>
                </a:xfrm>
                <a:prstGeom prst="line">
                  <a:avLst/>
                </a:prstGeom>
                <a:noFill/>
                <a:ln w="38100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94652" name="Line 84"/>
                <p:cNvSpPr>
                  <a:spLocks noChangeShapeType="1"/>
                </p:cNvSpPr>
                <p:nvPr/>
              </p:nvSpPr>
              <p:spPr bwMode="auto">
                <a:xfrm rot="-5400000">
                  <a:off x="3072" y="1160"/>
                  <a:ext cx="0" cy="144"/>
                </a:xfrm>
                <a:prstGeom prst="line">
                  <a:avLst/>
                </a:prstGeom>
                <a:noFill/>
                <a:ln w="38100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3" name="Group 85"/>
              <p:cNvGrpSpPr>
                <a:grpSpLocks/>
              </p:cNvGrpSpPr>
              <p:nvPr/>
            </p:nvGrpSpPr>
            <p:grpSpPr bwMode="auto">
              <a:xfrm>
                <a:off x="192" y="2128"/>
                <a:ext cx="144" cy="144"/>
                <a:chOff x="3000" y="1160"/>
                <a:chExt cx="144" cy="144"/>
              </a:xfrm>
            </p:grpSpPr>
            <p:sp>
              <p:nvSpPr>
                <p:cNvPr id="494647" name="Oval 86"/>
                <p:cNvSpPr>
                  <a:spLocks noChangeArrowheads="1"/>
                </p:cNvSpPr>
                <p:nvPr/>
              </p:nvSpPr>
              <p:spPr bwMode="auto">
                <a:xfrm>
                  <a:off x="3000" y="1160"/>
                  <a:ext cx="144" cy="144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94648" name="Line 87"/>
                <p:cNvSpPr>
                  <a:spLocks noChangeShapeType="1"/>
                </p:cNvSpPr>
                <p:nvPr/>
              </p:nvSpPr>
              <p:spPr bwMode="auto">
                <a:xfrm>
                  <a:off x="3072" y="1160"/>
                  <a:ext cx="0" cy="144"/>
                </a:xfrm>
                <a:prstGeom prst="line">
                  <a:avLst/>
                </a:prstGeom>
                <a:noFill/>
                <a:ln w="38100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94649" name="Line 88"/>
                <p:cNvSpPr>
                  <a:spLocks noChangeShapeType="1"/>
                </p:cNvSpPr>
                <p:nvPr/>
              </p:nvSpPr>
              <p:spPr bwMode="auto">
                <a:xfrm rot="-5400000">
                  <a:off x="3072" y="1160"/>
                  <a:ext cx="0" cy="144"/>
                </a:xfrm>
                <a:prstGeom prst="line">
                  <a:avLst/>
                </a:prstGeom>
                <a:noFill/>
                <a:ln w="38100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</p:grpSp>
        <p:grpSp>
          <p:nvGrpSpPr>
            <p:cNvPr id="24" name="Group 89"/>
            <p:cNvGrpSpPr>
              <a:grpSpLocks/>
            </p:cNvGrpSpPr>
            <p:nvPr/>
          </p:nvGrpSpPr>
          <p:grpSpPr bwMode="auto">
            <a:xfrm>
              <a:off x="1056" y="1776"/>
              <a:ext cx="248" cy="208"/>
              <a:chOff x="2160" y="1632"/>
              <a:chExt cx="248" cy="208"/>
            </a:xfrm>
          </p:grpSpPr>
          <p:sp>
            <p:nvSpPr>
              <p:cNvPr id="494642" name="Line 90"/>
              <p:cNvSpPr>
                <a:spLocks noChangeShapeType="1"/>
              </p:cNvSpPr>
              <p:nvPr/>
            </p:nvSpPr>
            <p:spPr bwMode="auto">
              <a:xfrm rot="-5400000">
                <a:off x="2283" y="1727"/>
                <a:ext cx="0" cy="112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4643" name="Freeform 91"/>
              <p:cNvSpPr>
                <a:spLocks/>
              </p:cNvSpPr>
              <p:nvPr/>
            </p:nvSpPr>
            <p:spPr bwMode="auto">
              <a:xfrm>
                <a:off x="2160" y="1632"/>
                <a:ext cx="248" cy="208"/>
              </a:xfrm>
              <a:custGeom>
                <a:avLst/>
                <a:gdLst>
                  <a:gd name="T0" fmla="*/ 0 w 248"/>
                  <a:gd name="T1" fmla="*/ 112 h 208"/>
                  <a:gd name="T2" fmla="*/ 48 w 248"/>
                  <a:gd name="T3" fmla="*/ 16 h 208"/>
                  <a:gd name="T4" fmla="*/ 192 w 248"/>
                  <a:gd name="T5" fmla="*/ 16 h 208"/>
                  <a:gd name="T6" fmla="*/ 240 w 248"/>
                  <a:gd name="T7" fmla="*/ 112 h 208"/>
                  <a:gd name="T8" fmla="*/ 240 w 248"/>
                  <a:gd name="T9" fmla="*/ 160 h 208"/>
                  <a:gd name="T10" fmla="*/ 192 w 248"/>
                  <a:gd name="T11" fmla="*/ 208 h 20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48"/>
                  <a:gd name="T19" fmla="*/ 0 h 208"/>
                  <a:gd name="T20" fmla="*/ 248 w 248"/>
                  <a:gd name="T21" fmla="*/ 208 h 20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48" h="208">
                    <a:moveTo>
                      <a:pt x="0" y="112"/>
                    </a:moveTo>
                    <a:cubicBezTo>
                      <a:pt x="8" y="72"/>
                      <a:pt x="16" y="32"/>
                      <a:pt x="48" y="16"/>
                    </a:cubicBezTo>
                    <a:cubicBezTo>
                      <a:pt x="80" y="0"/>
                      <a:pt x="160" y="0"/>
                      <a:pt x="192" y="16"/>
                    </a:cubicBezTo>
                    <a:cubicBezTo>
                      <a:pt x="224" y="32"/>
                      <a:pt x="232" y="88"/>
                      <a:pt x="240" y="112"/>
                    </a:cubicBezTo>
                    <a:cubicBezTo>
                      <a:pt x="248" y="136"/>
                      <a:pt x="248" y="144"/>
                      <a:pt x="240" y="160"/>
                    </a:cubicBezTo>
                    <a:cubicBezTo>
                      <a:pt x="232" y="176"/>
                      <a:pt x="200" y="200"/>
                      <a:pt x="192" y="208"/>
                    </a:cubicBezTo>
                  </a:path>
                </a:pathLst>
              </a:custGeom>
              <a:noFill/>
              <a:ln w="38100" cap="sq">
                <a:solidFill>
                  <a:srgbClr val="FF3300"/>
                </a:solidFill>
                <a:round/>
                <a:headEnd type="none" w="sm" len="sm"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25" name="Group 92"/>
            <p:cNvGrpSpPr>
              <a:grpSpLocks/>
            </p:cNvGrpSpPr>
            <p:nvPr/>
          </p:nvGrpSpPr>
          <p:grpSpPr bwMode="auto">
            <a:xfrm>
              <a:off x="2448" y="1824"/>
              <a:ext cx="248" cy="208"/>
              <a:chOff x="2160" y="1632"/>
              <a:chExt cx="248" cy="208"/>
            </a:xfrm>
          </p:grpSpPr>
          <p:sp>
            <p:nvSpPr>
              <p:cNvPr id="494640" name="Line 93"/>
              <p:cNvSpPr>
                <a:spLocks noChangeShapeType="1"/>
              </p:cNvSpPr>
              <p:nvPr/>
            </p:nvSpPr>
            <p:spPr bwMode="auto">
              <a:xfrm rot="-5400000">
                <a:off x="2283" y="1727"/>
                <a:ext cx="0" cy="112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4641" name="Freeform 94"/>
              <p:cNvSpPr>
                <a:spLocks/>
              </p:cNvSpPr>
              <p:nvPr/>
            </p:nvSpPr>
            <p:spPr bwMode="auto">
              <a:xfrm>
                <a:off x="2160" y="1632"/>
                <a:ext cx="248" cy="208"/>
              </a:xfrm>
              <a:custGeom>
                <a:avLst/>
                <a:gdLst>
                  <a:gd name="T0" fmla="*/ 0 w 248"/>
                  <a:gd name="T1" fmla="*/ 112 h 208"/>
                  <a:gd name="T2" fmla="*/ 48 w 248"/>
                  <a:gd name="T3" fmla="*/ 16 h 208"/>
                  <a:gd name="T4" fmla="*/ 192 w 248"/>
                  <a:gd name="T5" fmla="*/ 16 h 208"/>
                  <a:gd name="T6" fmla="*/ 240 w 248"/>
                  <a:gd name="T7" fmla="*/ 112 h 208"/>
                  <a:gd name="T8" fmla="*/ 240 w 248"/>
                  <a:gd name="T9" fmla="*/ 160 h 208"/>
                  <a:gd name="T10" fmla="*/ 192 w 248"/>
                  <a:gd name="T11" fmla="*/ 208 h 20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48"/>
                  <a:gd name="T19" fmla="*/ 0 h 208"/>
                  <a:gd name="T20" fmla="*/ 248 w 248"/>
                  <a:gd name="T21" fmla="*/ 208 h 20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48" h="208">
                    <a:moveTo>
                      <a:pt x="0" y="112"/>
                    </a:moveTo>
                    <a:cubicBezTo>
                      <a:pt x="8" y="72"/>
                      <a:pt x="16" y="32"/>
                      <a:pt x="48" y="16"/>
                    </a:cubicBezTo>
                    <a:cubicBezTo>
                      <a:pt x="80" y="0"/>
                      <a:pt x="160" y="0"/>
                      <a:pt x="192" y="16"/>
                    </a:cubicBezTo>
                    <a:cubicBezTo>
                      <a:pt x="224" y="32"/>
                      <a:pt x="232" y="88"/>
                      <a:pt x="240" y="112"/>
                    </a:cubicBezTo>
                    <a:cubicBezTo>
                      <a:pt x="248" y="136"/>
                      <a:pt x="248" y="144"/>
                      <a:pt x="240" y="160"/>
                    </a:cubicBezTo>
                    <a:cubicBezTo>
                      <a:pt x="232" y="176"/>
                      <a:pt x="200" y="200"/>
                      <a:pt x="192" y="208"/>
                    </a:cubicBezTo>
                  </a:path>
                </a:pathLst>
              </a:custGeom>
              <a:noFill/>
              <a:ln w="38100" cap="sq">
                <a:solidFill>
                  <a:srgbClr val="FF3300"/>
                </a:solidFill>
                <a:round/>
                <a:headEnd type="none" w="sm" len="sm"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26" name="Group 95"/>
            <p:cNvGrpSpPr>
              <a:grpSpLocks/>
            </p:cNvGrpSpPr>
            <p:nvPr/>
          </p:nvGrpSpPr>
          <p:grpSpPr bwMode="auto">
            <a:xfrm>
              <a:off x="1680" y="1824"/>
              <a:ext cx="248" cy="208"/>
              <a:chOff x="1584" y="2064"/>
              <a:chExt cx="248" cy="208"/>
            </a:xfrm>
          </p:grpSpPr>
          <p:sp>
            <p:nvSpPr>
              <p:cNvPr id="494637" name="Line 96"/>
              <p:cNvSpPr>
                <a:spLocks noChangeShapeType="1"/>
              </p:cNvSpPr>
              <p:nvPr/>
            </p:nvSpPr>
            <p:spPr bwMode="auto">
              <a:xfrm flipH="1">
                <a:off x="1680" y="2112"/>
                <a:ext cx="0" cy="96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4638" name="Line 97"/>
              <p:cNvSpPr>
                <a:spLocks noChangeShapeType="1"/>
              </p:cNvSpPr>
              <p:nvPr/>
            </p:nvSpPr>
            <p:spPr bwMode="auto">
              <a:xfrm rot="5400000" flipH="1">
                <a:off x="1704" y="2088"/>
                <a:ext cx="0" cy="144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4639" name="Freeform 98"/>
              <p:cNvSpPr>
                <a:spLocks/>
              </p:cNvSpPr>
              <p:nvPr/>
            </p:nvSpPr>
            <p:spPr bwMode="auto">
              <a:xfrm>
                <a:off x="1584" y="2064"/>
                <a:ext cx="248" cy="208"/>
              </a:xfrm>
              <a:custGeom>
                <a:avLst/>
                <a:gdLst>
                  <a:gd name="T0" fmla="*/ 0 w 248"/>
                  <a:gd name="T1" fmla="*/ 112 h 208"/>
                  <a:gd name="T2" fmla="*/ 48 w 248"/>
                  <a:gd name="T3" fmla="*/ 16 h 208"/>
                  <a:gd name="T4" fmla="*/ 192 w 248"/>
                  <a:gd name="T5" fmla="*/ 16 h 208"/>
                  <a:gd name="T6" fmla="*/ 240 w 248"/>
                  <a:gd name="T7" fmla="*/ 112 h 208"/>
                  <a:gd name="T8" fmla="*/ 240 w 248"/>
                  <a:gd name="T9" fmla="*/ 160 h 208"/>
                  <a:gd name="T10" fmla="*/ 192 w 248"/>
                  <a:gd name="T11" fmla="*/ 208 h 20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48"/>
                  <a:gd name="T19" fmla="*/ 0 h 208"/>
                  <a:gd name="T20" fmla="*/ 248 w 248"/>
                  <a:gd name="T21" fmla="*/ 208 h 20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48" h="208">
                    <a:moveTo>
                      <a:pt x="0" y="112"/>
                    </a:moveTo>
                    <a:cubicBezTo>
                      <a:pt x="8" y="72"/>
                      <a:pt x="16" y="32"/>
                      <a:pt x="48" y="16"/>
                    </a:cubicBezTo>
                    <a:cubicBezTo>
                      <a:pt x="80" y="0"/>
                      <a:pt x="160" y="0"/>
                      <a:pt x="192" y="16"/>
                    </a:cubicBezTo>
                    <a:cubicBezTo>
                      <a:pt x="224" y="32"/>
                      <a:pt x="232" y="88"/>
                      <a:pt x="240" y="112"/>
                    </a:cubicBezTo>
                    <a:cubicBezTo>
                      <a:pt x="248" y="136"/>
                      <a:pt x="248" y="144"/>
                      <a:pt x="240" y="160"/>
                    </a:cubicBezTo>
                    <a:cubicBezTo>
                      <a:pt x="232" y="176"/>
                      <a:pt x="200" y="200"/>
                      <a:pt x="192" y="208"/>
                    </a:cubicBezTo>
                  </a:path>
                </a:pathLst>
              </a:custGeom>
              <a:noFill/>
              <a:ln w="38100" cap="sq">
                <a:solidFill>
                  <a:srgbClr val="FF3300"/>
                </a:solidFill>
                <a:round/>
                <a:headEnd type="none" w="sm" len="sm"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27" name="Group 99"/>
            <p:cNvGrpSpPr>
              <a:grpSpLocks/>
            </p:cNvGrpSpPr>
            <p:nvPr/>
          </p:nvGrpSpPr>
          <p:grpSpPr bwMode="auto">
            <a:xfrm>
              <a:off x="1728" y="2400"/>
              <a:ext cx="248" cy="208"/>
              <a:chOff x="1584" y="2064"/>
              <a:chExt cx="248" cy="208"/>
            </a:xfrm>
          </p:grpSpPr>
          <p:sp>
            <p:nvSpPr>
              <p:cNvPr id="494634" name="Line 100"/>
              <p:cNvSpPr>
                <a:spLocks noChangeShapeType="1"/>
              </p:cNvSpPr>
              <p:nvPr/>
            </p:nvSpPr>
            <p:spPr bwMode="auto">
              <a:xfrm flipH="1">
                <a:off x="1680" y="2112"/>
                <a:ext cx="0" cy="96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4635" name="Line 101"/>
              <p:cNvSpPr>
                <a:spLocks noChangeShapeType="1"/>
              </p:cNvSpPr>
              <p:nvPr/>
            </p:nvSpPr>
            <p:spPr bwMode="auto">
              <a:xfrm rot="5400000" flipH="1">
                <a:off x="1704" y="2088"/>
                <a:ext cx="0" cy="144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4636" name="Freeform 102"/>
              <p:cNvSpPr>
                <a:spLocks/>
              </p:cNvSpPr>
              <p:nvPr/>
            </p:nvSpPr>
            <p:spPr bwMode="auto">
              <a:xfrm>
                <a:off x="1584" y="2064"/>
                <a:ext cx="248" cy="208"/>
              </a:xfrm>
              <a:custGeom>
                <a:avLst/>
                <a:gdLst>
                  <a:gd name="T0" fmla="*/ 0 w 248"/>
                  <a:gd name="T1" fmla="*/ 112 h 208"/>
                  <a:gd name="T2" fmla="*/ 48 w 248"/>
                  <a:gd name="T3" fmla="*/ 16 h 208"/>
                  <a:gd name="T4" fmla="*/ 192 w 248"/>
                  <a:gd name="T5" fmla="*/ 16 h 208"/>
                  <a:gd name="T6" fmla="*/ 240 w 248"/>
                  <a:gd name="T7" fmla="*/ 112 h 208"/>
                  <a:gd name="T8" fmla="*/ 240 w 248"/>
                  <a:gd name="T9" fmla="*/ 160 h 208"/>
                  <a:gd name="T10" fmla="*/ 192 w 248"/>
                  <a:gd name="T11" fmla="*/ 208 h 20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48"/>
                  <a:gd name="T19" fmla="*/ 0 h 208"/>
                  <a:gd name="T20" fmla="*/ 248 w 248"/>
                  <a:gd name="T21" fmla="*/ 208 h 20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48" h="208">
                    <a:moveTo>
                      <a:pt x="0" y="112"/>
                    </a:moveTo>
                    <a:cubicBezTo>
                      <a:pt x="8" y="72"/>
                      <a:pt x="16" y="32"/>
                      <a:pt x="48" y="16"/>
                    </a:cubicBezTo>
                    <a:cubicBezTo>
                      <a:pt x="80" y="0"/>
                      <a:pt x="160" y="0"/>
                      <a:pt x="192" y="16"/>
                    </a:cubicBezTo>
                    <a:cubicBezTo>
                      <a:pt x="224" y="32"/>
                      <a:pt x="232" y="88"/>
                      <a:pt x="240" y="112"/>
                    </a:cubicBezTo>
                    <a:cubicBezTo>
                      <a:pt x="248" y="136"/>
                      <a:pt x="248" y="144"/>
                      <a:pt x="240" y="160"/>
                    </a:cubicBezTo>
                    <a:cubicBezTo>
                      <a:pt x="232" y="176"/>
                      <a:pt x="200" y="200"/>
                      <a:pt x="192" y="208"/>
                    </a:cubicBezTo>
                  </a:path>
                </a:pathLst>
              </a:custGeom>
              <a:noFill/>
              <a:ln w="38100" cap="sq">
                <a:solidFill>
                  <a:srgbClr val="FF3300"/>
                </a:solidFill>
                <a:round/>
                <a:headEnd type="none" w="sm" len="sm"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</p:grpSp>
      <p:sp>
        <p:nvSpPr>
          <p:cNvPr id="494599" name="Text Box 103"/>
          <p:cNvSpPr txBox="1">
            <a:spLocks noChangeArrowheads="1"/>
          </p:cNvSpPr>
          <p:nvPr/>
        </p:nvSpPr>
        <p:spPr bwMode="auto">
          <a:xfrm>
            <a:off x="304800" y="5181600"/>
            <a:ext cx="387350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zh-TW" altLang="en-US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對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zh-TW" altLang="en-US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策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zh-TW" altLang="en-US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總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zh-TW" altLang="en-US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65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65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5964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D4E0F7-B0EB-432F-A926-65BE8EE655C5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1006594" name="Freeform 2"/>
          <p:cNvSpPr>
            <a:spLocks/>
          </p:cNvSpPr>
          <p:nvPr/>
        </p:nvSpPr>
        <p:spPr bwMode="auto">
          <a:xfrm>
            <a:off x="2286000" y="1422400"/>
            <a:ext cx="3124200" cy="3149600"/>
          </a:xfrm>
          <a:custGeom>
            <a:avLst/>
            <a:gdLst>
              <a:gd name="T0" fmla="*/ 2147483647 w 1976"/>
              <a:gd name="T1" fmla="*/ 2147483647 h 1528"/>
              <a:gd name="T2" fmla="*/ 2147483647 w 1976"/>
              <a:gd name="T3" fmla="*/ 2147483647 h 1528"/>
              <a:gd name="T4" fmla="*/ 2147483647 w 1976"/>
              <a:gd name="T5" fmla="*/ 2147483647 h 1528"/>
              <a:gd name="T6" fmla="*/ 2147483647 w 1976"/>
              <a:gd name="T7" fmla="*/ 2147483647 h 1528"/>
              <a:gd name="T8" fmla="*/ 2147483647 w 1976"/>
              <a:gd name="T9" fmla="*/ 2147483647 h 1528"/>
              <a:gd name="T10" fmla="*/ 2147483647 w 1976"/>
              <a:gd name="T11" fmla="*/ 2147483647 h 1528"/>
              <a:gd name="T12" fmla="*/ 2147483647 w 1976"/>
              <a:gd name="T13" fmla="*/ 2147483647 h 1528"/>
              <a:gd name="T14" fmla="*/ 2147483647 w 1976"/>
              <a:gd name="T15" fmla="*/ 2147483647 h 1528"/>
              <a:gd name="T16" fmla="*/ 2147483647 w 1976"/>
              <a:gd name="T17" fmla="*/ 2147483647 h 1528"/>
              <a:gd name="T18" fmla="*/ 2147483647 w 1976"/>
              <a:gd name="T19" fmla="*/ 2147483647 h 1528"/>
              <a:gd name="T20" fmla="*/ 2147483647 w 1976"/>
              <a:gd name="T21" fmla="*/ 2147483647 h 1528"/>
              <a:gd name="T22" fmla="*/ 2147483647 w 1976"/>
              <a:gd name="T23" fmla="*/ 2147483647 h 1528"/>
              <a:gd name="T24" fmla="*/ 2147483647 w 1976"/>
              <a:gd name="T25" fmla="*/ 2147483647 h 1528"/>
              <a:gd name="T26" fmla="*/ 2147483647 w 1976"/>
              <a:gd name="T27" fmla="*/ 2147483647 h 1528"/>
              <a:gd name="T28" fmla="*/ 2147483647 w 1976"/>
              <a:gd name="T29" fmla="*/ 2147483647 h 152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976"/>
              <a:gd name="T46" fmla="*/ 0 h 1528"/>
              <a:gd name="T47" fmla="*/ 1976 w 1976"/>
              <a:gd name="T48" fmla="*/ 1528 h 152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976" h="1528">
                <a:moveTo>
                  <a:pt x="8" y="736"/>
                </a:moveTo>
                <a:cubicBezTo>
                  <a:pt x="84" y="548"/>
                  <a:pt x="160" y="360"/>
                  <a:pt x="248" y="256"/>
                </a:cubicBezTo>
                <a:cubicBezTo>
                  <a:pt x="336" y="152"/>
                  <a:pt x="416" y="152"/>
                  <a:pt x="536" y="112"/>
                </a:cubicBezTo>
                <a:cubicBezTo>
                  <a:pt x="656" y="72"/>
                  <a:pt x="848" y="32"/>
                  <a:pt x="968" y="16"/>
                </a:cubicBezTo>
                <a:cubicBezTo>
                  <a:pt x="1088" y="0"/>
                  <a:pt x="1136" y="0"/>
                  <a:pt x="1256" y="16"/>
                </a:cubicBezTo>
                <a:cubicBezTo>
                  <a:pt x="1376" y="32"/>
                  <a:pt x="1576" y="32"/>
                  <a:pt x="1688" y="112"/>
                </a:cubicBezTo>
                <a:cubicBezTo>
                  <a:pt x="1800" y="192"/>
                  <a:pt x="1880" y="376"/>
                  <a:pt x="1928" y="496"/>
                </a:cubicBezTo>
                <a:cubicBezTo>
                  <a:pt x="1976" y="616"/>
                  <a:pt x="1976" y="720"/>
                  <a:pt x="1976" y="832"/>
                </a:cubicBezTo>
                <a:cubicBezTo>
                  <a:pt x="1976" y="944"/>
                  <a:pt x="1952" y="1080"/>
                  <a:pt x="1928" y="1168"/>
                </a:cubicBezTo>
                <a:cubicBezTo>
                  <a:pt x="1904" y="1256"/>
                  <a:pt x="1968" y="1304"/>
                  <a:pt x="1832" y="1360"/>
                </a:cubicBezTo>
                <a:cubicBezTo>
                  <a:pt x="1696" y="1416"/>
                  <a:pt x="1288" y="1480"/>
                  <a:pt x="1112" y="1504"/>
                </a:cubicBezTo>
                <a:cubicBezTo>
                  <a:pt x="936" y="1528"/>
                  <a:pt x="904" y="1520"/>
                  <a:pt x="776" y="1504"/>
                </a:cubicBezTo>
                <a:cubicBezTo>
                  <a:pt x="648" y="1488"/>
                  <a:pt x="464" y="1448"/>
                  <a:pt x="344" y="1408"/>
                </a:cubicBezTo>
                <a:cubicBezTo>
                  <a:pt x="224" y="1368"/>
                  <a:pt x="112" y="1328"/>
                  <a:pt x="56" y="1264"/>
                </a:cubicBezTo>
                <a:cubicBezTo>
                  <a:pt x="0" y="1200"/>
                  <a:pt x="4" y="1112"/>
                  <a:pt x="8" y="1024"/>
                </a:cubicBezTo>
              </a:path>
            </a:pathLst>
          </a:custGeom>
          <a:noFill/>
          <a:ln w="57150" cap="rnd">
            <a:solidFill>
              <a:srgbClr val="FF0000"/>
            </a:solidFill>
            <a:prstDash val="sysDot"/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133600" y="1244600"/>
            <a:ext cx="4025900" cy="4864100"/>
            <a:chOff x="1344" y="784"/>
            <a:chExt cx="2536" cy="3064"/>
          </a:xfrm>
        </p:grpSpPr>
        <p:sp>
          <p:nvSpPr>
            <p:cNvPr id="495679" name="Freeform 4"/>
            <p:cNvSpPr>
              <a:spLocks/>
            </p:cNvSpPr>
            <p:nvPr/>
          </p:nvSpPr>
          <p:spPr bwMode="auto">
            <a:xfrm>
              <a:off x="1344" y="784"/>
              <a:ext cx="2536" cy="3064"/>
            </a:xfrm>
            <a:custGeom>
              <a:avLst/>
              <a:gdLst>
                <a:gd name="T0" fmla="*/ 0 w 2536"/>
                <a:gd name="T1" fmla="*/ 944 h 3064"/>
                <a:gd name="T2" fmla="*/ 336 w 2536"/>
                <a:gd name="T3" fmla="*/ 224 h 3064"/>
                <a:gd name="T4" fmla="*/ 864 w 2536"/>
                <a:gd name="T5" fmla="*/ 32 h 3064"/>
                <a:gd name="T6" fmla="*/ 1440 w 2536"/>
                <a:gd name="T7" fmla="*/ 32 h 3064"/>
                <a:gd name="T8" fmla="*/ 1824 w 2536"/>
                <a:gd name="T9" fmla="*/ 128 h 3064"/>
                <a:gd name="T10" fmla="*/ 2064 w 2536"/>
                <a:gd name="T11" fmla="*/ 512 h 3064"/>
                <a:gd name="T12" fmla="*/ 2208 w 2536"/>
                <a:gd name="T13" fmla="*/ 992 h 3064"/>
                <a:gd name="T14" fmla="*/ 2400 w 2536"/>
                <a:gd name="T15" fmla="*/ 1376 h 3064"/>
                <a:gd name="T16" fmla="*/ 2496 w 2536"/>
                <a:gd name="T17" fmla="*/ 1952 h 3064"/>
                <a:gd name="T18" fmla="*/ 2496 w 2536"/>
                <a:gd name="T19" fmla="*/ 2480 h 3064"/>
                <a:gd name="T20" fmla="*/ 2256 w 2536"/>
                <a:gd name="T21" fmla="*/ 2816 h 3064"/>
                <a:gd name="T22" fmla="*/ 1920 w 2536"/>
                <a:gd name="T23" fmla="*/ 3008 h 3064"/>
                <a:gd name="T24" fmla="*/ 1488 w 2536"/>
                <a:gd name="T25" fmla="*/ 3008 h 3064"/>
                <a:gd name="T26" fmla="*/ 672 w 2536"/>
                <a:gd name="T27" fmla="*/ 3056 h 3064"/>
                <a:gd name="T28" fmla="*/ 288 w 2536"/>
                <a:gd name="T29" fmla="*/ 2960 h 3064"/>
                <a:gd name="T30" fmla="*/ 144 w 2536"/>
                <a:gd name="T31" fmla="*/ 2672 h 3064"/>
                <a:gd name="T32" fmla="*/ 144 w 2536"/>
                <a:gd name="T33" fmla="*/ 2336 h 3064"/>
                <a:gd name="T34" fmla="*/ 432 w 2536"/>
                <a:gd name="T35" fmla="*/ 2192 h 3064"/>
                <a:gd name="T36" fmla="*/ 768 w 2536"/>
                <a:gd name="T37" fmla="*/ 2048 h 3064"/>
                <a:gd name="T38" fmla="*/ 624 w 2536"/>
                <a:gd name="T39" fmla="*/ 1952 h 306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536"/>
                <a:gd name="T61" fmla="*/ 0 h 3064"/>
                <a:gd name="T62" fmla="*/ 2536 w 2536"/>
                <a:gd name="T63" fmla="*/ 3064 h 306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536" h="3064">
                  <a:moveTo>
                    <a:pt x="0" y="944"/>
                  </a:moveTo>
                  <a:cubicBezTo>
                    <a:pt x="96" y="660"/>
                    <a:pt x="192" y="376"/>
                    <a:pt x="336" y="224"/>
                  </a:cubicBezTo>
                  <a:cubicBezTo>
                    <a:pt x="480" y="72"/>
                    <a:pt x="680" y="64"/>
                    <a:pt x="864" y="32"/>
                  </a:cubicBezTo>
                  <a:cubicBezTo>
                    <a:pt x="1048" y="0"/>
                    <a:pt x="1280" y="16"/>
                    <a:pt x="1440" y="32"/>
                  </a:cubicBezTo>
                  <a:cubicBezTo>
                    <a:pt x="1600" y="48"/>
                    <a:pt x="1720" y="48"/>
                    <a:pt x="1824" y="128"/>
                  </a:cubicBezTo>
                  <a:cubicBezTo>
                    <a:pt x="1928" y="208"/>
                    <a:pt x="2000" y="368"/>
                    <a:pt x="2064" y="512"/>
                  </a:cubicBezTo>
                  <a:cubicBezTo>
                    <a:pt x="2128" y="656"/>
                    <a:pt x="2152" y="848"/>
                    <a:pt x="2208" y="992"/>
                  </a:cubicBezTo>
                  <a:cubicBezTo>
                    <a:pt x="2264" y="1136"/>
                    <a:pt x="2352" y="1216"/>
                    <a:pt x="2400" y="1376"/>
                  </a:cubicBezTo>
                  <a:cubicBezTo>
                    <a:pt x="2448" y="1536"/>
                    <a:pt x="2480" y="1768"/>
                    <a:pt x="2496" y="1952"/>
                  </a:cubicBezTo>
                  <a:cubicBezTo>
                    <a:pt x="2512" y="2136"/>
                    <a:pt x="2536" y="2336"/>
                    <a:pt x="2496" y="2480"/>
                  </a:cubicBezTo>
                  <a:cubicBezTo>
                    <a:pt x="2456" y="2624"/>
                    <a:pt x="2352" y="2728"/>
                    <a:pt x="2256" y="2816"/>
                  </a:cubicBezTo>
                  <a:cubicBezTo>
                    <a:pt x="2160" y="2904"/>
                    <a:pt x="2048" y="2976"/>
                    <a:pt x="1920" y="3008"/>
                  </a:cubicBezTo>
                  <a:cubicBezTo>
                    <a:pt x="1792" y="3040"/>
                    <a:pt x="1696" y="3000"/>
                    <a:pt x="1488" y="3008"/>
                  </a:cubicBezTo>
                  <a:cubicBezTo>
                    <a:pt x="1280" y="3016"/>
                    <a:pt x="872" y="3064"/>
                    <a:pt x="672" y="3056"/>
                  </a:cubicBezTo>
                  <a:cubicBezTo>
                    <a:pt x="472" y="3048"/>
                    <a:pt x="376" y="3024"/>
                    <a:pt x="288" y="2960"/>
                  </a:cubicBezTo>
                  <a:cubicBezTo>
                    <a:pt x="200" y="2896"/>
                    <a:pt x="168" y="2776"/>
                    <a:pt x="144" y="2672"/>
                  </a:cubicBezTo>
                  <a:cubicBezTo>
                    <a:pt x="120" y="2568"/>
                    <a:pt x="96" y="2416"/>
                    <a:pt x="144" y="2336"/>
                  </a:cubicBezTo>
                  <a:cubicBezTo>
                    <a:pt x="192" y="2256"/>
                    <a:pt x="328" y="2240"/>
                    <a:pt x="432" y="2192"/>
                  </a:cubicBezTo>
                  <a:cubicBezTo>
                    <a:pt x="536" y="2144"/>
                    <a:pt x="736" y="2088"/>
                    <a:pt x="768" y="2048"/>
                  </a:cubicBezTo>
                  <a:cubicBezTo>
                    <a:pt x="800" y="2008"/>
                    <a:pt x="712" y="1980"/>
                    <a:pt x="624" y="1952"/>
                  </a:cubicBezTo>
                </a:path>
              </a:pathLst>
            </a:custGeom>
            <a:noFill/>
            <a:ln w="76200">
              <a:solidFill>
                <a:srgbClr val="66FF33"/>
              </a:solidFill>
              <a:prstDash val="sysDot"/>
              <a:round/>
              <a:headEnd type="none" w="sm" len="sm"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5680" name="Freeform 5"/>
            <p:cNvSpPr>
              <a:spLocks/>
            </p:cNvSpPr>
            <p:nvPr/>
          </p:nvSpPr>
          <p:spPr bwMode="auto">
            <a:xfrm>
              <a:off x="1488" y="2016"/>
              <a:ext cx="480" cy="720"/>
            </a:xfrm>
            <a:custGeom>
              <a:avLst/>
              <a:gdLst>
                <a:gd name="T0" fmla="*/ 480 w 480"/>
                <a:gd name="T1" fmla="*/ 720 h 720"/>
                <a:gd name="T2" fmla="*/ 144 w 480"/>
                <a:gd name="T3" fmla="*/ 480 h 720"/>
                <a:gd name="T4" fmla="*/ 0 w 480"/>
                <a:gd name="T5" fmla="*/ 0 h 720"/>
                <a:gd name="T6" fmla="*/ 0 60000 65536"/>
                <a:gd name="T7" fmla="*/ 0 60000 65536"/>
                <a:gd name="T8" fmla="*/ 0 60000 65536"/>
                <a:gd name="T9" fmla="*/ 0 w 480"/>
                <a:gd name="T10" fmla="*/ 0 h 720"/>
                <a:gd name="T11" fmla="*/ 480 w 480"/>
                <a:gd name="T12" fmla="*/ 720 h 7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720">
                  <a:moveTo>
                    <a:pt x="480" y="720"/>
                  </a:moveTo>
                  <a:cubicBezTo>
                    <a:pt x="352" y="660"/>
                    <a:pt x="224" y="600"/>
                    <a:pt x="144" y="480"/>
                  </a:cubicBezTo>
                  <a:cubicBezTo>
                    <a:pt x="64" y="360"/>
                    <a:pt x="24" y="80"/>
                    <a:pt x="0" y="0"/>
                  </a:cubicBezTo>
                </a:path>
              </a:pathLst>
            </a:custGeom>
            <a:noFill/>
            <a:ln w="76200">
              <a:solidFill>
                <a:srgbClr val="66FF33"/>
              </a:solidFill>
              <a:prstDash val="sysDot"/>
              <a:round/>
              <a:headEnd type="none" w="sm" len="sm"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495621" name="Rectangle 6"/>
          <p:cNvSpPr>
            <a:spLocks noChangeArrowheads="1"/>
          </p:cNvSpPr>
          <p:nvPr/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國民黨改革的</a:t>
            </a:r>
            <a:r>
              <a:rPr lang="zh-TW" altLang="en-US" sz="4000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系統思考圖</a:t>
            </a:r>
          </a:p>
        </p:txBody>
      </p:sp>
      <p:sp>
        <p:nvSpPr>
          <p:cNvPr id="1006599" name="Text Box 7"/>
          <p:cNvSpPr txBox="1">
            <a:spLocks noChangeArrowheads="1"/>
          </p:cNvSpPr>
          <p:nvPr/>
        </p:nvSpPr>
        <p:spPr bwMode="auto">
          <a:xfrm>
            <a:off x="1295400" y="2667000"/>
            <a:ext cx="20129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既得利益者危機感</a:t>
            </a:r>
          </a:p>
        </p:txBody>
      </p:sp>
      <p:sp>
        <p:nvSpPr>
          <p:cNvPr id="1006600" name="Freeform 8"/>
          <p:cNvSpPr>
            <a:spLocks/>
          </p:cNvSpPr>
          <p:nvPr/>
        </p:nvSpPr>
        <p:spPr bwMode="auto">
          <a:xfrm>
            <a:off x="2667000" y="1600200"/>
            <a:ext cx="762000" cy="990600"/>
          </a:xfrm>
          <a:custGeom>
            <a:avLst/>
            <a:gdLst>
              <a:gd name="T0" fmla="*/ 0 w 480"/>
              <a:gd name="T1" fmla="*/ 2147483647 h 624"/>
              <a:gd name="T2" fmla="*/ 2147483647 w 480"/>
              <a:gd name="T3" fmla="*/ 2147483647 h 624"/>
              <a:gd name="T4" fmla="*/ 2147483647 w 480"/>
              <a:gd name="T5" fmla="*/ 0 h 624"/>
              <a:gd name="T6" fmla="*/ 0 60000 65536"/>
              <a:gd name="T7" fmla="*/ 0 60000 65536"/>
              <a:gd name="T8" fmla="*/ 0 60000 65536"/>
              <a:gd name="T9" fmla="*/ 0 w 480"/>
              <a:gd name="T10" fmla="*/ 0 h 624"/>
              <a:gd name="T11" fmla="*/ 480 w 480"/>
              <a:gd name="T12" fmla="*/ 624 h 6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0" h="624">
                <a:moveTo>
                  <a:pt x="0" y="624"/>
                </a:moveTo>
                <a:cubicBezTo>
                  <a:pt x="8" y="508"/>
                  <a:pt x="16" y="392"/>
                  <a:pt x="96" y="288"/>
                </a:cubicBezTo>
                <a:cubicBezTo>
                  <a:pt x="176" y="184"/>
                  <a:pt x="416" y="48"/>
                  <a:pt x="480" y="0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06601" name="Text Box 9"/>
          <p:cNvSpPr txBox="1">
            <a:spLocks noChangeArrowheads="1"/>
          </p:cNvSpPr>
          <p:nvPr/>
        </p:nvSpPr>
        <p:spPr bwMode="auto">
          <a:xfrm>
            <a:off x="3429000" y="1371600"/>
            <a:ext cx="10985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鞏固政權</a:t>
            </a:r>
          </a:p>
        </p:txBody>
      </p:sp>
      <p:sp>
        <p:nvSpPr>
          <p:cNvPr id="1006602" name="Text Box 10"/>
          <p:cNvSpPr txBox="1">
            <a:spLocks noChangeArrowheads="1"/>
          </p:cNvSpPr>
          <p:nvPr/>
        </p:nvSpPr>
        <p:spPr bwMode="auto">
          <a:xfrm>
            <a:off x="4572000" y="2667000"/>
            <a:ext cx="10985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黑金綁樁</a:t>
            </a:r>
          </a:p>
        </p:txBody>
      </p:sp>
      <p:sp>
        <p:nvSpPr>
          <p:cNvPr id="495626" name="Text Box 11"/>
          <p:cNvSpPr txBox="1">
            <a:spLocks noChangeArrowheads="1"/>
          </p:cNvSpPr>
          <p:nvPr/>
        </p:nvSpPr>
        <p:spPr bwMode="auto">
          <a:xfrm>
            <a:off x="3413125" y="3925888"/>
            <a:ext cx="263525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endParaRPr lang="zh-TW" altLang="zh-TW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006604" name="Text Box 12"/>
          <p:cNvSpPr txBox="1">
            <a:spLocks noChangeArrowheads="1"/>
          </p:cNvSpPr>
          <p:nvPr/>
        </p:nvSpPr>
        <p:spPr bwMode="auto">
          <a:xfrm>
            <a:off x="3352800" y="3352800"/>
            <a:ext cx="10985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維持勝選</a:t>
            </a:r>
          </a:p>
        </p:txBody>
      </p:sp>
      <p:sp>
        <p:nvSpPr>
          <p:cNvPr id="1006605" name="Text Box 13"/>
          <p:cNvSpPr txBox="1">
            <a:spLocks noChangeArrowheads="1"/>
          </p:cNvSpPr>
          <p:nvPr/>
        </p:nvSpPr>
        <p:spPr bwMode="auto">
          <a:xfrm>
            <a:off x="3429000" y="4343400"/>
            <a:ext cx="10985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民心不滿</a:t>
            </a:r>
          </a:p>
        </p:txBody>
      </p:sp>
      <p:sp>
        <p:nvSpPr>
          <p:cNvPr id="1006606" name="Text Box 14"/>
          <p:cNvSpPr txBox="1">
            <a:spLocks noChangeArrowheads="1"/>
          </p:cNvSpPr>
          <p:nvPr/>
        </p:nvSpPr>
        <p:spPr bwMode="auto">
          <a:xfrm>
            <a:off x="5013325" y="5221288"/>
            <a:ext cx="1098550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改造壓力</a:t>
            </a:r>
          </a:p>
        </p:txBody>
      </p:sp>
      <p:sp>
        <p:nvSpPr>
          <p:cNvPr id="1006607" name="Text Box 15"/>
          <p:cNvSpPr txBox="1">
            <a:spLocks noChangeArrowheads="1"/>
          </p:cNvSpPr>
          <p:nvPr/>
        </p:nvSpPr>
        <p:spPr bwMode="auto">
          <a:xfrm>
            <a:off x="3489325" y="5830888"/>
            <a:ext cx="1098550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文化革新</a:t>
            </a:r>
          </a:p>
        </p:txBody>
      </p:sp>
      <p:sp>
        <p:nvSpPr>
          <p:cNvPr id="1006608" name="Text Box 16"/>
          <p:cNvSpPr txBox="1">
            <a:spLocks noChangeArrowheads="1"/>
          </p:cNvSpPr>
          <p:nvPr/>
        </p:nvSpPr>
        <p:spPr bwMode="auto">
          <a:xfrm>
            <a:off x="1812925" y="5145088"/>
            <a:ext cx="1098550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體制清明</a:t>
            </a:r>
          </a:p>
        </p:txBody>
      </p:sp>
      <p:sp>
        <p:nvSpPr>
          <p:cNvPr id="1006609" name="Text Box 17"/>
          <p:cNvSpPr txBox="1">
            <a:spLocks noChangeArrowheads="1"/>
          </p:cNvSpPr>
          <p:nvPr/>
        </p:nvSpPr>
        <p:spPr bwMode="auto">
          <a:xfrm>
            <a:off x="822325" y="3773488"/>
            <a:ext cx="1098550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黨派競爭</a:t>
            </a:r>
          </a:p>
        </p:txBody>
      </p:sp>
      <p:sp>
        <p:nvSpPr>
          <p:cNvPr id="1006610" name="Freeform 18"/>
          <p:cNvSpPr>
            <a:spLocks/>
          </p:cNvSpPr>
          <p:nvPr/>
        </p:nvSpPr>
        <p:spPr bwMode="auto">
          <a:xfrm>
            <a:off x="4572000" y="1600200"/>
            <a:ext cx="609600" cy="990600"/>
          </a:xfrm>
          <a:custGeom>
            <a:avLst/>
            <a:gdLst>
              <a:gd name="T0" fmla="*/ 0 w 384"/>
              <a:gd name="T1" fmla="*/ 0 h 624"/>
              <a:gd name="T2" fmla="*/ 2147483647 w 384"/>
              <a:gd name="T3" fmla="*/ 2147483647 h 624"/>
              <a:gd name="T4" fmla="*/ 2147483647 w 384"/>
              <a:gd name="T5" fmla="*/ 2147483647 h 624"/>
              <a:gd name="T6" fmla="*/ 0 60000 65536"/>
              <a:gd name="T7" fmla="*/ 0 60000 65536"/>
              <a:gd name="T8" fmla="*/ 0 60000 65536"/>
              <a:gd name="T9" fmla="*/ 0 w 384"/>
              <a:gd name="T10" fmla="*/ 0 h 624"/>
              <a:gd name="T11" fmla="*/ 384 w 384"/>
              <a:gd name="T12" fmla="*/ 624 h 6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4" h="624">
                <a:moveTo>
                  <a:pt x="0" y="0"/>
                </a:moveTo>
                <a:cubicBezTo>
                  <a:pt x="112" y="44"/>
                  <a:pt x="224" y="88"/>
                  <a:pt x="288" y="192"/>
                </a:cubicBezTo>
                <a:cubicBezTo>
                  <a:pt x="352" y="296"/>
                  <a:pt x="368" y="460"/>
                  <a:pt x="384" y="624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06611" name="Freeform 19"/>
          <p:cNvSpPr>
            <a:spLocks/>
          </p:cNvSpPr>
          <p:nvPr/>
        </p:nvSpPr>
        <p:spPr bwMode="auto">
          <a:xfrm>
            <a:off x="4495800" y="3048000"/>
            <a:ext cx="685800" cy="609600"/>
          </a:xfrm>
          <a:custGeom>
            <a:avLst/>
            <a:gdLst>
              <a:gd name="T0" fmla="*/ 2147483647 w 400"/>
              <a:gd name="T1" fmla="*/ 0 h 384"/>
              <a:gd name="T2" fmla="*/ 2147483647 w 400"/>
              <a:gd name="T3" fmla="*/ 2147483647 h 384"/>
              <a:gd name="T4" fmla="*/ 0 w 400"/>
              <a:gd name="T5" fmla="*/ 2147483647 h 384"/>
              <a:gd name="T6" fmla="*/ 0 60000 65536"/>
              <a:gd name="T7" fmla="*/ 0 60000 65536"/>
              <a:gd name="T8" fmla="*/ 0 60000 65536"/>
              <a:gd name="T9" fmla="*/ 0 w 400"/>
              <a:gd name="T10" fmla="*/ 0 h 384"/>
              <a:gd name="T11" fmla="*/ 400 w 400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0" h="384">
                <a:moveTo>
                  <a:pt x="384" y="0"/>
                </a:moveTo>
                <a:cubicBezTo>
                  <a:pt x="392" y="112"/>
                  <a:pt x="400" y="224"/>
                  <a:pt x="336" y="288"/>
                </a:cubicBezTo>
                <a:cubicBezTo>
                  <a:pt x="272" y="352"/>
                  <a:pt x="136" y="368"/>
                  <a:pt x="0" y="384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06612" name="Freeform 20"/>
          <p:cNvSpPr>
            <a:spLocks/>
          </p:cNvSpPr>
          <p:nvPr/>
        </p:nvSpPr>
        <p:spPr bwMode="auto">
          <a:xfrm>
            <a:off x="2438400" y="3048000"/>
            <a:ext cx="990600" cy="533400"/>
          </a:xfrm>
          <a:custGeom>
            <a:avLst/>
            <a:gdLst>
              <a:gd name="T0" fmla="*/ 2147483647 w 624"/>
              <a:gd name="T1" fmla="*/ 2147483647 h 384"/>
              <a:gd name="T2" fmla="*/ 2147483647 w 624"/>
              <a:gd name="T3" fmla="*/ 2147483647 h 384"/>
              <a:gd name="T4" fmla="*/ 0 w 624"/>
              <a:gd name="T5" fmla="*/ 0 h 384"/>
              <a:gd name="T6" fmla="*/ 0 60000 65536"/>
              <a:gd name="T7" fmla="*/ 0 60000 65536"/>
              <a:gd name="T8" fmla="*/ 0 60000 65536"/>
              <a:gd name="T9" fmla="*/ 0 w 624"/>
              <a:gd name="T10" fmla="*/ 0 h 384"/>
              <a:gd name="T11" fmla="*/ 624 w 624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24" h="384">
                <a:moveTo>
                  <a:pt x="624" y="384"/>
                </a:moveTo>
                <a:cubicBezTo>
                  <a:pt x="436" y="368"/>
                  <a:pt x="248" y="352"/>
                  <a:pt x="144" y="288"/>
                </a:cubicBezTo>
                <a:cubicBezTo>
                  <a:pt x="40" y="224"/>
                  <a:pt x="20" y="112"/>
                  <a:pt x="0" y="0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06613" name="Freeform 21"/>
          <p:cNvSpPr>
            <a:spLocks/>
          </p:cNvSpPr>
          <p:nvPr/>
        </p:nvSpPr>
        <p:spPr bwMode="auto">
          <a:xfrm>
            <a:off x="4419600" y="4648200"/>
            <a:ext cx="1066800" cy="609600"/>
          </a:xfrm>
          <a:custGeom>
            <a:avLst/>
            <a:gdLst>
              <a:gd name="T0" fmla="*/ 0 w 672"/>
              <a:gd name="T1" fmla="*/ 0 h 384"/>
              <a:gd name="T2" fmla="*/ 2147483647 w 672"/>
              <a:gd name="T3" fmla="*/ 2147483647 h 384"/>
              <a:gd name="T4" fmla="*/ 2147483647 w 672"/>
              <a:gd name="T5" fmla="*/ 2147483647 h 384"/>
              <a:gd name="T6" fmla="*/ 0 60000 65536"/>
              <a:gd name="T7" fmla="*/ 0 60000 65536"/>
              <a:gd name="T8" fmla="*/ 0 60000 65536"/>
              <a:gd name="T9" fmla="*/ 0 w 672"/>
              <a:gd name="T10" fmla="*/ 0 h 384"/>
              <a:gd name="T11" fmla="*/ 672 w 672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72" h="384">
                <a:moveTo>
                  <a:pt x="0" y="0"/>
                </a:moveTo>
                <a:cubicBezTo>
                  <a:pt x="160" y="16"/>
                  <a:pt x="320" y="32"/>
                  <a:pt x="432" y="96"/>
                </a:cubicBezTo>
                <a:cubicBezTo>
                  <a:pt x="544" y="160"/>
                  <a:pt x="608" y="272"/>
                  <a:pt x="672" y="384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06614" name="Freeform 22"/>
          <p:cNvSpPr>
            <a:spLocks/>
          </p:cNvSpPr>
          <p:nvPr/>
        </p:nvSpPr>
        <p:spPr bwMode="auto">
          <a:xfrm>
            <a:off x="4572000" y="5562600"/>
            <a:ext cx="914400" cy="533400"/>
          </a:xfrm>
          <a:custGeom>
            <a:avLst/>
            <a:gdLst>
              <a:gd name="T0" fmla="*/ 2147483647 w 576"/>
              <a:gd name="T1" fmla="*/ 0 h 336"/>
              <a:gd name="T2" fmla="*/ 2147483647 w 576"/>
              <a:gd name="T3" fmla="*/ 2147483647 h 336"/>
              <a:gd name="T4" fmla="*/ 0 w 576"/>
              <a:gd name="T5" fmla="*/ 2147483647 h 336"/>
              <a:gd name="T6" fmla="*/ 0 60000 65536"/>
              <a:gd name="T7" fmla="*/ 0 60000 65536"/>
              <a:gd name="T8" fmla="*/ 0 60000 65536"/>
              <a:gd name="T9" fmla="*/ 0 w 576"/>
              <a:gd name="T10" fmla="*/ 0 h 336"/>
              <a:gd name="T11" fmla="*/ 576 w 576"/>
              <a:gd name="T12" fmla="*/ 336 h 3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6" h="336">
                <a:moveTo>
                  <a:pt x="576" y="0"/>
                </a:moveTo>
                <a:cubicBezTo>
                  <a:pt x="552" y="92"/>
                  <a:pt x="528" y="184"/>
                  <a:pt x="432" y="240"/>
                </a:cubicBezTo>
                <a:cubicBezTo>
                  <a:pt x="336" y="296"/>
                  <a:pt x="168" y="316"/>
                  <a:pt x="0" y="336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06615" name="Freeform 23"/>
          <p:cNvSpPr>
            <a:spLocks/>
          </p:cNvSpPr>
          <p:nvPr/>
        </p:nvSpPr>
        <p:spPr bwMode="auto">
          <a:xfrm>
            <a:off x="2286000" y="5486400"/>
            <a:ext cx="1295400" cy="546100"/>
          </a:xfrm>
          <a:custGeom>
            <a:avLst/>
            <a:gdLst>
              <a:gd name="T0" fmla="*/ 2147483647 w 816"/>
              <a:gd name="T1" fmla="*/ 2147483647 h 344"/>
              <a:gd name="T2" fmla="*/ 2147483647 w 816"/>
              <a:gd name="T3" fmla="*/ 2147483647 h 344"/>
              <a:gd name="T4" fmla="*/ 0 w 816"/>
              <a:gd name="T5" fmla="*/ 0 h 344"/>
              <a:gd name="T6" fmla="*/ 0 60000 65536"/>
              <a:gd name="T7" fmla="*/ 0 60000 65536"/>
              <a:gd name="T8" fmla="*/ 0 60000 65536"/>
              <a:gd name="T9" fmla="*/ 0 w 816"/>
              <a:gd name="T10" fmla="*/ 0 h 344"/>
              <a:gd name="T11" fmla="*/ 816 w 816"/>
              <a:gd name="T12" fmla="*/ 344 h 3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16" h="344">
                <a:moveTo>
                  <a:pt x="816" y="336"/>
                </a:moveTo>
                <a:cubicBezTo>
                  <a:pt x="572" y="340"/>
                  <a:pt x="328" y="344"/>
                  <a:pt x="192" y="288"/>
                </a:cubicBezTo>
                <a:cubicBezTo>
                  <a:pt x="56" y="232"/>
                  <a:pt x="28" y="116"/>
                  <a:pt x="0" y="0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06616" name="Freeform 24"/>
          <p:cNvSpPr>
            <a:spLocks/>
          </p:cNvSpPr>
          <p:nvPr/>
        </p:nvSpPr>
        <p:spPr bwMode="auto">
          <a:xfrm>
            <a:off x="2286000" y="4572000"/>
            <a:ext cx="1143000" cy="609600"/>
          </a:xfrm>
          <a:custGeom>
            <a:avLst/>
            <a:gdLst>
              <a:gd name="T0" fmla="*/ 0 w 720"/>
              <a:gd name="T1" fmla="*/ 2147483647 h 384"/>
              <a:gd name="T2" fmla="*/ 2147483647 w 720"/>
              <a:gd name="T3" fmla="*/ 2147483647 h 384"/>
              <a:gd name="T4" fmla="*/ 2147483647 w 720"/>
              <a:gd name="T5" fmla="*/ 0 h 384"/>
              <a:gd name="T6" fmla="*/ 0 60000 65536"/>
              <a:gd name="T7" fmla="*/ 0 60000 65536"/>
              <a:gd name="T8" fmla="*/ 0 60000 65536"/>
              <a:gd name="T9" fmla="*/ 0 w 720"/>
              <a:gd name="T10" fmla="*/ 0 h 384"/>
              <a:gd name="T11" fmla="*/ 720 w 720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0" h="384">
                <a:moveTo>
                  <a:pt x="0" y="384"/>
                </a:moveTo>
                <a:cubicBezTo>
                  <a:pt x="36" y="296"/>
                  <a:pt x="72" y="208"/>
                  <a:pt x="192" y="144"/>
                </a:cubicBezTo>
                <a:cubicBezTo>
                  <a:pt x="312" y="80"/>
                  <a:pt x="516" y="40"/>
                  <a:pt x="720" y="0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06617" name="Freeform 25"/>
          <p:cNvSpPr>
            <a:spLocks/>
          </p:cNvSpPr>
          <p:nvPr/>
        </p:nvSpPr>
        <p:spPr bwMode="auto">
          <a:xfrm>
            <a:off x="1295400" y="3048000"/>
            <a:ext cx="685800" cy="838200"/>
          </a:xfrm>
          <a:custGeom>
            <a:avLst/>
            <a:gdLst>
              <a:gd name="T0" fmla="*/ 0 w 240"/>
              <a:gd name="T1" fmla="*/ 2147483647 h 432"/>
              <a:gd name="T2" fmla="*/ 2147483647 w 240"/>
              <a:gd name="T3" fmla="*/ 2147483647 h 432"/>
              <a:gd name="T4" fmla="*/ 2147483647 w 240"/>
              <a:gd name="T5" fmla="*/ 0 h 432"/>
              <a:gd name="T6" fmla="*/ 0 60000 65536"/>
              <a:gd name="T7" fmla="*/ 0 60000 65536"/>
              <a:gd name="T8" fmla="*/ 0 60000 65536"/>
              <a:gd name="T9" fmla="*/ 0 w 240"/>
              <a:gd name="T10" fmla="*/ 0 h 432"/>
              <a:gd name="T11" fmla="*/ 240 w 240"/>
              <a:gd name="T12" fmla="*/ 432 h 4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" h="432">
                <a:moveTo>
                  <a:pt x="0" y="432"/>
                </a:moveTo>
                <a:cubicBezTo>
                  <a:pt x="4" y="348"/>
                  <a:pt x="8" y="264"/>
                  <a:pt x="48" y="192"/>
                </a:cubicBezTo>
                <a:cubicBezTo>
                  <a:pt x="88" y="120"/>
                  <a:pt x="164" y="60"/>
                  <a:pt x="240" y="0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06618" name="Freeform 26"/>
          <p:cNvSpPr>
            <a:spLocks/>
          </p:cNvSpPr>
          <p:nvPr/>
        </p:nvSpPr>
        <p:spPr bwMode="auto">
          <a:xfrm>
            <a:off x="4572000" y="3124200"/>
            <a:ext cx="762000" cy="1447800"/>
          </a:xfrm>
          <a:custGeom>
            <a:avLst/>
            <a:gdLst>
              <a:gd name="T0" fmla="*/ 2147483647 w 624"/>
              <a:gd name="T1" fmla="*/ 0 h 816"/>
              <a:gd name="T2" fmla="*/ 2147483647 w 624"/>
              <a:gd name="T3" fmla="*/ 2147483647 h 816"/>
              <a:gd name="T4" fmla="*/ 2147483647 w 624"/>
              <a:gd name="T5" fmla="*/ 2147483647 h 816"/>
              <a:gd name="T6" fmla="*/ 0 w 624"/>
              <a:gd name="T7" fmla="*/ 2147483647 h 816"/>
              <a:gd name="T8" fmla="*/ 0 60000 65536"/>
              <a:gd name="T9" fmla="*/ 0 60000 65536"/>
              <a:gd name="T10" fmla="*/ 0 60000 65536"/>
              <a:gd name="T11" fmla="*/ 0 60000 65536"/>
              <a:gd name="T12" fmla="*/ 0 w 624"/>
              <a:gd name="T13" fmla="*/ 0 h 816"/>
              <a:gd name="T14" fmla="*/ 624 w 624"/>
              <a:gd name="T15" fmla="*/ 816 h 8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4" h="816">
                <a:moveTo>
                  <a:pt x="528" y="0"/>
                </a:moveTo>
                <a:cubicBezTo>
                  <a:pt x="552" y="120"/>
                  <a:pt x="576" y="240"/>
                  <a:pt x="576" y="336"/>
                </a:cubicBezTo>
                <a:cubicBezTo>
                  <a:pt x="576" y="432"/>
                  <a:pt x="624" y="496"/>
                  <a:pt x="528" y="576"/>
                </a:cubicBezTo>
                <a:cubicBezTo>
                  <a:pt x="432" y="656"/>
                  <a:pt x="88" y="776"/>
                  <a:pt x="0" y="816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06619" name="Freeform 27"/>
          <p:cNvSpPr>
            <a:spLocks/>
          </p:cNvSpPr>
          <p:nvPr/>
        </p:nvSpPr>
        <p:spPr bwMode="auto">
          <a:xfrm>
            <a:off x="2286000" y="2971800"/>
            <a:ext cx="1143000" cy="1524000"/>
          </a:xfrm>
          <a:custGeom>
            <a:avLst/>
            <a:gdLst>
              <a:gd name="T0" fmla="*/ 2147483647 w 912"/>
              <a:gd name="T1" fmla="*/ 2147483647 h 720"/>
              <a:gd name="T2" fmla="*/ 2147483647 w 912"/>
              <a:gd name="T3" fmla="*/ 2147483647 h 720"/>
              <a:gd name="T4" fmla="*/ 2147483647 w 912"/>
              <a:gd name="T5" fmla="*/ 2147483647 h 720"/>
              <a:gd name="T6" fmla="*/ 2147483647 w 912"/>
              <a:gd name="T7" fmla="*/ 2147483647 h 720"/>
              <a:gd name="T8" fmla="*/ 0 w 912"/>
              <a:gd name="T9" fmla="*/ 0 h 7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12"/>
              <a:gd name="T16" fmla="*/ 0 h 720"/>
              <a:gd name="T17" fmla="*/ 912 w 912"/>
              <a:gd name="T18" fmla="*/ 720 h 7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12" h="720">
                <a:moveTo>
                  <a:pt x="912" y="720"/>
                </a:moveTo>
                <a:cubicBezTo>
                  <a:pt x="716" y="692"/>
                  <a:pt x="520" y="664"/>
                  <a:pt x="384" y="624"/>
                </a:cubicBezTo>
                <a:cubicBezTo>
                  <a:pt x="248" y="584"/>
                  <a:pt x="152" y="544"/>
                  <a:pt x="96" y="480"/>
                </a:cubicBezTo>
                <a:cubicBezTo>
                  <a:pt x="40" y="416"/>
                  <a:pt x="64" y="320"/>
                  <a:pt x="48" y="240"/>
                </a:cubicBezTo>
                <a:cubicBezTo>
                  <a:pt x="32" y="160"/>
                  <a:pt x="16" y="80"/>
                  <a:pt x="0" y="0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06620" name="Freeform 28"/>
          <p:cNvSpPr>
            <a:spLocks/>
          </p:cNvSpPr>
          <p:nvPr/>
        </p:nvSpPr>
        <p:spPr bwMode="auto">
          <a:xfrm>
            <a:off x="5562600" y="3124200"/>
            <a:ext cx="495300" cy="2133600"/>
          </a:xfrm>
          <a:custGeom>
            <a:avLst/>
            <a:gdLst>
              <a:gd name="T0" fmla="*/ 0 w 312"/>
              <a:gd name="T1" fmla="*/ 0 h 1344"/>
              <a:gd name="T2" fmla="*/ 2147483647 w 312"/>
              <a:gd name="T3" fmla="*/ 2147483647 h 1344"/>
              <a:gd name="T4" fmla="*/ 2147483647 w 312"/>
              <a:gd name="T5" fmla="*/ 2147483647 h 1344"/>
              <a:gd name="T6" fmla="*/ 2147483647 w 312"/>
              <a:gd name="T7" fmla="*/ 2147483647 h 1344"/>
              <a:gd name="T8" fmla="*/ 2147483647 w 312"/>
              <a:gd name="T9" fmla="*/ 2147483647 h 1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12"/>
              <a:gd name="T16" fmla="*/ 0 h 1344"/>
              <a:gd name="T17" fmla="*/ 312 w 312"/>
              <a:gd name="T18" fmla="*/ 1344 h 13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12" h="1344">
                <a:moveTo>
                  <a:pt x="0" y="0"/>
                </a:moveTo>
                <a:cubicBezTo>
                  <a:pt x="72" y="68"/>
                  <a:pt x="144" y="136"/>
                  <a:pt x="192" y="240"/>
                </a:cubicBezTo>
                <a:cubicBezTo>
                  <a:pt x="240" y="344"/>
                  <a:pt x="272" y="480"/>
                  <a:pt x="288" y="624"/>
                </a:cubicBezTo>
                <a:cubicBezTo>
                  <a:pt x="304" y="768"/>
                  <a:pt x="312" y="984"/>
                  <a:pt x="288" y="1104"/>
                </a:cubicBezTo>
                <a:cubicBezTo>
                  <a:pt x="264" y="1224"/>
                  <a:pt x="204" y="1284"/>
                  <a:pt x="144" y="1344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95644" name="Text Box 29"/>
          <p:cNvSpPr txBox="1">
            <a:spLocks noChangeArrowheads="1"/>
          </p:cNvSpPr>
          <p:nvPr/>
        </p:nvSpPr>
        <p:spPr bwMode="auto">
          <a:xfrm>
            <a:off x="6689725" y="1868488"/>
            <a:ext cx="263525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endParaRPr lang="zh-TW" altLang="zh-TW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006622" name="Text Box 30"/>
          <p:cNvSpPr txBox="1">
            <a:spLocks noChangeArrowheads="1"/>
          </p:cNvSpPr>
          <p:nvPr/>
        </p:nvSpPr>
        <p:spPr bwMode="auto">
          <a:xfrm>
            <a:off x="6172200" y="1524000"/>
            <a:ext cx="2911475" cy="16875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短期而言，現象解似暫時</a:t>
            </a:r>
          </a:p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  解除危機，長期而言，國</a:t>
            </a:r>
          </a:p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  民黨與民意卻漸行漸遠，</a:t>
            </a:r>
          </a:p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  危機仍愈來愈加深</a:t>
            </a: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b="1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飲酖</a:t>
            </a:r>
          </a:p>
          <a:p>
            <a:pPr>
              <a:spcBef>
                <a:spcPct val="20000"/>
              </a:spcBef>
            </a:pPr>
            <a:r>
              <a:rPr lang="zh-TW" altLang="en-US" b="1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  止渴</a:t>
            </a: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。</a:t>
            </a:r>
          </a:p>
        </p:txBody>
      </p:sp>
      <p:sp>
        <p:nvSpPr>
          <p:cNvPr id="495646" name="Text Box 31"/>
          <p:cNvSpPr txBox="1">
            <a:spLocks noChangeArrowheads="1"/>
          </p:cNvSpPr>
          <p:nvPr/>
        </p:nvSpPr>
        <p:spPr bwMode="auto">
          <a:xfrm>
            <a:off x="6308725" y="3773488"/>
            <a:ext cx="263525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endParaRPr lang="zh-TW" altLang="zh-TW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006624" name="Text Box 32"/>
          <p:cNvSpPr txBox="1">
            <a:spLocks noChangeArrowheads="1"/>
          </p:cNvSpPr>
          <p:nvPr/>
        </p:nvSpPr>
        <p:spPr bwMode="auto">
          <a:xfrm>
            <a:off x="6172200" y="3200400"/>
            <a:ext cx="2870200" cy="13573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國民黨越沉溺於黑金綁樁</a:t>
            </a:r>
          </a:p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   的現象解，文化革新的根</a:t>
            </a:r>
          </a:p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   本解就離的越遠</a:t>
            </a: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b="1">
                <a:solidFill>
                  <a:srgbClr val="66FF33"/>
                </a:solidFill>
                <a:latin typeface="Times New Roman" pitchFamily="18" charset="0"/>
                <a:ea typeface="標楷體" pitchFamily="65" charset="-120"/>
              </a:rPr>
              <a:t>捨本逐</a:t>
            </a:r>
          </a:p>
          <a:p>
            <a:pPr>
              <a:spcBef>
                <a:spcPct val="20000"/>
              </a:spcBef>
            </a:pPr>
            <a:r>
              <a:rPr lang="zh-TW" altLang="en-US" b="1">
                <a:solidFill>
                  <a:srgbClr val="66FF33"/>
                </a:solidFill>
                <a:latin typeface="Times New Roman" pitchFamily="18" charset="0"/>
                <a:ea typeface="標楷體" pitchFamily="65" charset="-120"/>
              </a:rPr>
              <a:t>    末</a:t>
            </a: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。</a:t>
            </a:r>
          </a:p>
        </p:txBody>
      </p:sp>
      <p:sp>
        <p:nvSpPr>
          <p:cNvPr id="495648" name="Text Box 33"/>
          <p:cNvSpPr txBox="1">
            <a:spLocks noChangeArrowheads="1"/>
          </p:cNvSpPr>
          <p:nvPr/>
        </p:nvSpPr>
        <p:spPr bwMode="auto">
          <a:xfrm>
            <a:off x="3794125" y="4002088"/>
            <a:ext cx="263525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endParaRPr lang="zh-TW" altLang="zh-TW" b="1"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3810000" y="2514600"/>
            <a:ext cx="533400" cy="228600"/>
            <a:chOff x="2795" y="2304"/>
            <a:chExt cx="672" cy="336"/>
          </a:xfrm>
        </p:grpSpPr>
        <p:sp>
          <p:nvSpPr>
            <p:cNvPr id="495672" name="Line 35"/>
            <p:cNvSpPr>
              <a:spLocks noChangeShapeType="1"/>
            </p:cNvSpPr>
            <p:nvPr/>
          </p:nvSpPr>
          <p:spPr bwMode="auto">
            <a:xfrm>
              <a:off x="2795" y="24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5673" name="Line 36"/>
            <p:cNvSpPr>
              <a:spLocks noChangeShapeType="1"/>
            </p:cNvSpPr>
            <p:nvPr/>
          </p:nvSpPr>
          <p:spPr bwMode="auto">
            <a:xfrm>
              <a:off x="2795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5674" name="Line 37"/>
            <p:cNvSpPr>
              <a:spLocks noChangeShapeType="1"/>
            </p:cNvSpPr>
            <p:nvPr/>
          </p:nvSpPr>
          <p:spPr bwMode="auto">
            <a:xfrm>
              <a:off x="2795" y="24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5675" name="Line 38"/>
            <p:cNvSpPr>
              <a:spLocks noChangeShapeType="1"/>
            </p:cNvSpPr>
            <p:nvPr/>
          </p:nvSpPr>
          <p:spPr bwMode="auto">
            <a:xfrm>
              <a:off x="3467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5676" name="AutoShape 39"/>
            <p:cNvSpPr>
              <a:spLocks noChangeArrowheads="1"/>
            </p:cNvSpPr>
            <p:nvPr/>
          </p:nvSpPr>
          <p:spPr bwMode="auto">
            <a:xfrm>
              <a:off x="3035" y="2448"/>
              <a:ext cx="192" cy="192"/>
            </a:xfrm>
            <a:prstGeom prst="flowChartExtra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5677" name="Rectangle 40"/>
            <p:cNvSpPr>
              <a:spLocks noChangeArrowheads="1"/>
            </p:cNvSpPr>
            <p:nvPr/>
          </p:nvSpPr>
          <p:spPr bwMode="auto">
            <a:xfrm>
              <a:off x="284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5678" name="Rectangle 41"/>
            <p:cNvSpPr>
              <a:spLocks noChangeArrowheads="1"/>
            </p:cNvSpPr>
            <p:nvPr/>
          </p:nvSpPr>
          <p:spPr bwMode="auto">
            <a:xfrm>
              <a:off x="332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3733800" y="5257800"/>
            <a:ext cx="533400" cy="228600"/>
            <a:chOff x="2795" y="2304"/>
            <a:chExt cx="672" cy="336"/>
          </a:xfrm>
        </p:grpSpPr>
        <p:sp>
          <p:nvSpPr>
            <p:cNvPr id="495665" name="Line 43"/>
            <p:cNvSpPr>
              <a:spLocks noChangeShapeType="1"/>
            </p:cNvSpPr>
            <p:nvPr/>
          </p:nvSpPr>
          <p:spPr bwMode="auto">
            <a:xfrm>
              <a:off x="2795" y="24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5666" name="Line 44"/>
            <p:cNvSpPr>
              <a:spLocks noChangeShapeType="1"/>
            </p:cNvSpPr>
            <p:nvPr/>
          </p:nvSpPr>
          <p:spPr bwMode="auto">
            <a:xfrm>
              <a:off x="2795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5667" name="Line 45"/>
            <p:cNvSpPr>
              <a:spLocks noChangeShapeType="1"/>
            </p:cNvSpPr>
            <p:nvPr/>
          </p:nvSpPr>
          <p:spPr bwMode="auto">
            <a:xfrm>
              <a:off x="2795" y="24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5668" name="Line 46"/>
            <p:cNvSpPr>
              <a:spLocks noChangeShapeType="1"/>
            </p:cNvSpPr>
            <p:nvPr/>
          </p:nvSpPr>
          <p:spPr bwMode="auto">
            <a:xfrm>
              <a:off x="3467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5669" name="AutoShape 47"/>
            <p:cNvSpPr>
              <a:spLocks noChangeArrowheads="1"/>
            </p:cNvSpPr>
            <p:nvPr/>
          </p:nvSpPr>
          <p:spPr bwMode="auto">
            <a:xfrm>
              <a:off x="3035" y="2448"/>
              <a:ext cx="192" cy="192"/>
            </a:xfrm>
            <a:prstGeom prst="flowChartExtra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5670" name="Rectangle 48"/>
            <p:cNvSpPr>
              <a:spLocks noChangeArrowheads="1"/>
            </p:cNvSpPr>
            <p:nvPr/>
          </p:nvSpPr>
          <p:spPr bwMode="auto">
            <a:xfrm>
              <a:off x="284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5671" name="Rectangle 49"/>
            <p:cNvSpPr>
              <a:spLocks noChangeArrowheads="1"/>
            </p:cNvSpPr>
            <p:nvPr/>
          </p:nvSpPr>
          <p:spPr bwMode="auto">
            <a:xfrm>
              <a:off x="332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006642" name="Text Box 50"/>
          <p:cNvSpPr txBox="1">
            <a:spLocks noChangeArrowheads="1"/>
          </p:cNvSpPr>
          <p:nvPr/>
        </p:nvSpPr>
        <p:spPr bwMode="auto">
          <a:xfrm>
            <a:off x="1736725" y="31623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1006643" name="Text Box 51"/>
          <p:cNvSpPr txBox="1">
            <a:spLocks noChangeArrowheads="1"/>
          </p:cNvSpPr>
          <p:nvPr/>
        </p:nvSpPr>
        <p:spPr bwMode="auto">
          <a:xfrm>
            <a:off x="2971800" y="13716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1006644" name="Text Box 52"/>
          <p:cNvSpPr txBox="1">
            <a:spLocks noChangeArrowheads="1"/>
          </p:cNvSpPr>
          <p:nvPr/>
        </p:nvSpPr>
        <p:spPr bwMode="auto">
          <a:xfrm>
            <a:off x="5257800" y="21336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1006645" name="Text Box 53"/>
          <p:cNvSpPr txBox="1">
            <a:spLocks noChangeArrowheads="1"/>
          </p:cNvSpPr>
          <p:nvPr/>
        </p:nvSpPr>
        <p:spPr bwMode="auto">
          <a:xfrm>
            <a:off x="4343400" y="32004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1006646" name="Text Box 54"/>
          <p:cNvSpPr txBox="1">
            <a:spLocks noChangeArrowheads="1"/>
          </p:cNvSpPr>
          <p:nvPr/>
        </p:nvSpPr>
        <p:spPr bwMode="auto">
          <a:xfrm>
            <a:off x="2590800" y="2895600"/>
            <a:ext cx="2984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_</a:t>
            </a:r>
          </a:p>
        </p:txBody>
      </p:sp>
      <p:sp>
        <p:nvSpPr>
          <p:cNvPr id="1006647" name="Text Box 55"/>
          <p:cNvSpPr txBox="1">
            <a:spLocks noChangeArrowheads="1"/>
          </p:cNvSpPr>
          <p:nvPr/>
        </p:nvSpPr>
        <p:spPr bwMode="auto">
          <a:xfrm>
            <a:off x="2362200" y="33528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1006648" name="Text Box 56"/>
          <p:cNvSpPr txBox="1">
            <a:spLocks noChangeArrowheads="1"/>
          </p:cNvSpPr>
          <p:nvPr/>
        </p:nvSpPr>
        <p:spPr bwMode="auto">
          <a:xfrm>
            <a:off x="4495800" y="40386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1006649" name="Text Box 57"/>
          <p:cNvSpPr txBox="1">
            <a:spLocks noChangeArrowheads="1"/>
          </p:cNvSpPr>
          <p:nvPr/>
        </p:nvSpPr>
        <p:spPr bwMode="auto">
          <a:xfrm>
            <a:off x="6019800" y="5029200"/>
            <a:ext cx="2984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_</a:t>
            </a:r>
          </a:p>
        </p:txBody>
      </p:sp>
      <p:sp>
        <p:nvSpPr>
          <p:cNvPr id="1006650" name="Text Box 58"/>
          <p:cNvSpPr txBox="1">
            <a:spLocks noChangeArrowheads="1"/>
          </p:cNvSpPr>
          <p:nvPr/>
        </p:nvSpPr>
        <p:spPr bwMode="auto">
          <a:xfrm>
            <a:off x="5486400" y="48768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1006651" name="Text Box 59"/>
          <p:cNvSpPr txBox="1">
            <a:spLocks noChangeArrowheads="1"/>
          </p:cNvSpPr>
          <p:nvPr/>
        </p:nvSpPr>
        <p:spPr bwMode="auto">
          <a:xfrm>
            <a:off x="4724400" y="57150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1006652" name="Text Box 60"/>
          <p:cNvSpPr txBox="1">
            <a:spLocks noChangeArrowheads="1"/>
          </p:cNvSpPr>
          <p:nvPr/>
        </p:nvSpPr>
        <p:spPr bwMode="auto">
          <a:xfrm>
            <a:off x="2362200" y="54864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1006653" name="Text Box 61"/>
          <p:cNvSpPr txBox="1">
            <a:spLocks noChangeArrowheads="1"/>
          </p:cNvSpPr>
          <p:nvPr/>
        </p:nvSpPr>
        <p:spPr bwMode="auto">
          <a:xfrm>
            <a:off x="3048000" y="4572000"/>
            <a:ext cx="2984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_</a:t>
            </a:r>
          </a:p>
        </p:txBody>
      </p:sp>
      <p:pic>
        <p:nvPicPr>
          <p:cNvPr id="1006654" name="Picture 62" descr="2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4114800"/>
            <a:ext cx="5365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06655" name="Picture 63" descr="2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3810000"/>
            <a:ext cx="5365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6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6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06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06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065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065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06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06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066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066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06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06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06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06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06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06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06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06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06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06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06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06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06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06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06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06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06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06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006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006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006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006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006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006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0066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006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006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006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006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006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6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006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006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1006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1006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1006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1006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1006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1006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1006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1006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1006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1006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10066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10066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1006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1006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1006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1006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1006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1006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1006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1006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1006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1006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1006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1006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6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10066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1006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1006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1006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10066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1006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6594" grpId="0" animBg="1"/>
      <p:bldP spid="1006599" grpId="0" autoUpdateAnimBg="0"/>
      <p:bldP spid="1006600" grpId="0" animBg="1"/>
      <p:bldP spid="1006601" grpId="0" autoUpdateAnimBg="0"/>
      <p:bldP spid="1006602" grpId="0" autoUpdateAnimBg="0"/>
      <p:bldP spid="1006604" grpId="0" autoUpdateAnimBg="0"/>
      <p:bldP spid="1006605" grpId="0" autoUpdateAnimBg="0"/>
      <p:bldP spid="1006606" grpId="0" autoUpdateAnimBg="0"/>
      <p:bldP spid="1006607" grpId="0" autoUpdateAnimBg="0"/>
      <p:bldP spid="1006608" grpId="0" autoUpdateAnimBg="0"/>
      <p:bldP spid="1006609" grpId="0" autoUpdateAnimBg="0"/>
      <p:bldP spid="1006610" grpId="0" animBg="1"/>
      <p:bldP spid="1006611" grpId="0" animBg="1"/>
      <p:bldP spid="1006612" grpId="0" animBg="1"/>
      <p:bldP spid="1006613" grpId="0" animBg="1"/>
      <p:bldP spid="1006614" grpId="0" animBg="1"/>
      <p:bldP spid="1006615" grpId="0" animBg="1"/>
      <p:bldP spid="1006616" grpId="0" animBg="1"/>
      <p:bldP spid="1006617" grpId="0" animBg="1"/>
      <p:bldP spid="1006618" grpId="0" animBg="1"/>
      <p:bldP spid="1006619" grpId="0" animBg="1"/>
      <p:bldP spid="1006620" grpId="0" animBg="1"/>
      <p:bldP spid="1006622" grpId="0" autoUpdateAnimBg="0"/>
      <p:bldP spid="1006624" grpId="0" autoUpdateAnimBg="0"/>
      <p:bldP spid="1006642" grpId="0" autoUpdateAnimBg="0"/>
      <p:bldP spid="1006643" grpId="0" autoUpdateAnimBg="0"/>
      <p:bldP spid="1006644" grpId="0" autoUpdateAnimBg="0"/>
      <p:bldP spid="1006645" grpId="0" autoUpdateAnimBg="0"/>
      <p:bldP spid="1006646" grpId="0" autoUpdateAnimBg="0"/>
      <p:bldP spid="1006647" grpId="0" autoUpdateAnimBg="0"/>
      <p:bldP spid="1006648" grpId="0" autoUpdateAnimBg="0"/>
      <p:bldP spid="1006649" grpId="0" autoUpdateAnimBg="0"/>
      <p:bldP spid="1006650" grpId="0" autoUpdateAnimBg="0"/>
      <p:bldP spid="1006651" grpId="0" autoUpdateAnimBg="0"/>
      <p:bldP spid="1006652" grpId="0" autoUpdateAnimBg="0"/>
      <p:bldP spid="1006653" grpId="0" autoUpdateAnimBg="0"/>
    </p:bld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288</TotalTime>
  <Words>155</Words>
  <Application>Microsoft Office PowerPoint</Application>
  <PresentationFormat>如螢幕大小 (4:3)</PresentationFormat>
  <Paragraphs>62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教學目標</vt:lpstr>
      <vt:lpstr>系統基模十：意外的敵人</vt:lpstr>
      <vt:lpstr>投影片 2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系統基模</dc:title>
  <dc:creator>Your User Name</dc:creator>
  <cp:lastModifiedBy>AACSB</cp:lastModifiedBy>
  <cp:revision>18</cp:revision>
  <dcterms:created xsi:type="dcterms:W3CDTF">2010-07-14T13:14:22Z</dcterms:created>
  <dcterms:modified xsi:type="dcterms:W3CDTF">2013-11-12T06:39:40Z</dcterms:modified>
</cp:coreProperties>
</file>